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xls" ContentType="application/vnd.ms-excel"/>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1"/>
  </p:sldMasterIdLst>
  <p:notesMasterIdLst>
    <p:notesMasterId r:id="rId38"/>
  </p:notesMasterIdLst>
  <p:handoutMasterIdLst>
    <p:handoutMasterId r:id="rId39"/>
  </p:handoutMasterIdLst>
  <p:sldIdLst>
    <p:sldId id="258" r:id="rId2"/>
    <p:sldId id="257" r:id="rId3"/>
    <p:sldId id="259" r:id="rId4"/>
    <p:sldId id="307" r:id="rId5"/>
    <p:sldId id="310" r:id="rId6"/>
    <p:sldId id="260" r:id="rId7"/>
    <p:sldId id="276" r:id="rId8"/>
    <p:sldId id="277" r:id="rId9"/>
    <p:sldId id="261" r:id="rId10"/>
    <p:sldId id="338" r:id="rId11"/>
    <p:sldId id="326" r:id="rId12"/>
    <p:sldId id="318" r:id="rId13"/>
    <p:sldId id="319" r:id="rId14"/>
    <p:sldId id="308" r:id="rId15"/>
    <p:sldId id="309" r:id="rId16"/>
    <p:sldId id="311" r:id="rId17"/>
    <p:sldId id="339" r:id="rId18"/>
    <p:sldId id="324" r:id="rId19"/>
    <p:sldId id="320" r:id="rId20"/>
    <p:sldId id="321" r:id="rId21"/>
    <p:sldId id="306" r:id="rId22"/>
    <p:sldId id="313" r:id="rId23"/>
    <p:sldId id="284" r:id="rId24"/>
    <p:sldId id="328" r:id="rId25"/>
    <p:sldId id="325" r:id="rId26"/>
    <p:sldId id="327" r:id="rId27"/>
    <p:sldId id="286" r:id="rId28"/>
    <p:sldId id="329" r:id="rId29"/>
    <p:sldId id="330" r:id="rId30"/>
    <p:sldId id="331" r:id="rId31"/>
    <p:sldId id="332" r:id="rId32"/>
    <p:sldId id="333" r:id="rId33"/>
    <p:sldId id="334" r:id="rId34"/>
    <p:sldId id="335" r:id="rId35"/>
    <p:sldId id="336" r:id="rId36"/>
    <p:sldId id="337" r:id="rId37"/>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Arial" charset="0"/>
        <a:ea typeface="ヒラギノ角ゴ Pro W3" charset="0"/>
        <a:cs typeface="ヒラギノ角ゴ Pro W3" charset="0"/>
      </a:defRPr>
    </a:lvl9pPr>
  </p:defaultTextStyle>
  <p:extLst>
    <p:ext uri="{521415D9-36F7-43E2-AB2F-B90AF26B5E84}">
      <p14:sectionLst xmlns:p14="http://schemas.microsoft.com/office/powerpoint/2010/main">
        <p14:section name="Presentation" id="{160ECF87-7D04-7144-9B91-4009809A940A}">
          <p14:sldIdLst>
            <p14:sldId id="258"/>
            <p14:sldId id="257"/>
            <p14:sldId id="259"/>
            <p14:sldId id="307"/>
            <p14:sldId id="310"/>
            <p14:sldId id="260"/>
            <p14:sldId id="276"/>
            <p14:sldId id="277"/>
            <p14:sldId id="261"/>
            <p14:sldId id="338"/>
            <p14:sldId id="326"/>
            <p14:sldId id="318"/>
            <p14:sldId id="319"/>
            <p14:sldId id="308"/>
            <p14:sldId id="309"/>
            <p14:sldId id="311"/>
            <p14:sldId id="339"/>
            <p14:sldId id="324"/>
            <p14:sldId id="320"/>
            <p14:sldId id="321"/>
            <p14:sldId id="306"/>
            <p14:sldId id="313"/>
            <p14:sldId id="284"/>
            <p14:sldId id="328"/>
            <p14:sldId id="325"/>
            <p14:sldId id="327"/>
            <p14:sldId id="286"/>
            <p14:sldId id="329"/>
            <p14:sldId id="330"/>
            <p14:sldId id="331"/>
            <p14:sldId id="332"/>
            <p14:sldId id="333"/>
            <p14:sldId id="334"/>
            <p14:sldId id="335"/>
            <p14:sldId id="336"/>
            <p14:sldId id="337"/>
          </p14:sldIdLst>
        </p14:section>
      </p14:section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avid Scott Yeager" initials="DS" lastIdx="36" clrIdx="0"/>
  <p:cmAuthor id="1" name="Brian Newsom" initials="" lastIdx="0" clrIdx="1"/>
</p:cmAuthorLst>
</file>

<file path=ppt/presProps.xml><?xml version="1.0" encoding="utf-8"?>
<p:presentationPr xmlns:a="http://schemas.openxmlformats.org/drawingml/2006/main" xmlns:r="http://schemas.openxmlformats.org/officeDocument/2006/relationships" xmlns:p="http://schemas.openxmlformats.org/presentationml/2006/main">
  <p:prnPr prnWhat="handouts6" clrMode="gray"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F6625"/>
    <a:srgbClr val="006600"/>
    <a:srgbClr val="330099"/>
    <a:srgbClr val="330066"/>
    <a:srgbClr val="F7F7F7"/>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29393" autoAdjust="0"/>
    <p:restoredTop sz="80995" autoAdjust="0"/>
  </p:normalViewPr>
  <p:slideViewPr>
    <p:cSldViewPr>
      <p:cViewPr>
        <p:scale>
          <a:sx n="75" d="100"/>
          <a:sy n="75" d="100"/>
        </p:scale>
        <p:origin x="173" y="408"/>
      </p:cViewPr>
      <p:guideLst>
        <p:guide orient="horz" pos="384"/>
        <p:guide orient="horz" pos="4224"/>
        <p:guide pos="624"/>
      </p:guideLst>
    </p:cSldViewPr>
  </p:slideViewPr>
  <p:outlineViewPr>
    <p:cViewPr>
      <p:scale>
        <a:sx n="33" d="100"/>
        <a:sy n="33" d="100"/>
      </p:scale>
      <p:origin x="0" y="0"/>
    </p:cViewPr>
  </p:outlineViewPr>
  <p:notesTextViewPr>
    <p:cViewPr>
      <p:scale>
        <a:sx n="85" d="100"/>
        <a:sy n="85" d="100"/>
      </p:scale>
      <p:origin x="0" y="0"/>
    </p:cViewPr>
  </p:notesTextViewPr>
  <p:sorterViewPr>
    <p:cViewPr>
      <p:scale>
        <a:sx n="154" d="100"/>
        <a:sy n="154" d="100"/>
      </p:scale>
      <p:origin x="0" y="31411"/>
    </p:cViewPr>
  </p:sorterViewPr>
  <p:notesViewPr>
    <p:cSldViewPr snapToGrid="0" snapToObjects="1">
      <p:cViewPr varScale="1">
        <p:scale>
          <a:sx n="66" d="100"/>
          <a:sy n="66" d="100"/>
        </p:scale>
        <p:origin x="-2152" y="-12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image" Target="../media/image6.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D0E9E47-5A05-E74F-9FB8-05D6A1FC8519}" type="datetimeFigureOut">
              <a:rPr lang="en-US" smtClean="0"/>
              <a:t>10/7/2013</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DD3EFA8-7C0C-5647-9AD2-E104A0867FB5}" type="slidenum">
              <a:rPr lang="en-US" smtClean="0"/>
              <a:t>‹#›</a:t>
            </a:fld>
            <a:endParaRPr lang="en-US" dirty="0"/>
          </a:p>
        </p:txBody>
      </p:sp>
    </p:spTree>
    <p:extLst>
      <p:ext uri="{BB962C8B-B14F-4D97-AF65-F5344CB8AC3E}">
        <p14:creationId xmlns:p14="http://schemas.microsoft.com/office/powerpoint/2010/main" val="196824940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atin typeface="Arial" pitchFamily="-110" charset="0"/>
                <a:ea typeface="ヒラギノ角ゴ Pro W3" pitchFamily="-110" charset="-128"/>
                <a:cs typeface="ヒラギノ角ゴ Pro W3" pitchFamily="-110" charset="-128"/>
              </a:defRPr>
            </a:lvl1pPr>
          </a:lstStyle>
          <a:p>
            <a:pPr>
              <a:defRPr/>
            </a:pPr>
            <a:endParaRPr lang="en-US" dirty="0"/>
          </a:p>
        </p:txBody>
      </p:sp>
      <p:sp>
        <p:nvSpPr>
          <p:cNvPr id="3075" name="Rectangle 3"/>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atin typeface="Arial" pitchFamily="-110" charset="0"/>
                <a:ea typeface="ヒラギノ角ゴ Pro W3" pitchFamily="-110" charset="-128"/>
                <a:cs typeface="ヒラギノ角ゴ Pro W3" pitchFamily="-110" charset="-128"/>
              </a:defRPr>
            </a:lvl1pPr>
          </a:lstStyle>
          <a:p>
            <a:pPr>
              <a:defRPr/>
            </a:pPr>
            <a:endParaRPr lang="en-US" dirty="0"/>
          </a:p>
        </p:txBody>
      </p:sp>
      <p:sp>
        <p:nvSpPr>
          <p:cNvPr id="13316" name="Rectangle 4"/>
          <p:cNvSpPr>
            <a:spLocks noGrp="1" noRot="1" noChangeAspect="1" noChangeArrowheads="1" noTextEdit="1"/>
          </p:cNvSpPr>
          <p:nvPr>
            <p:ph type="sldImg" idx="2"/>
          </p:nvPr>
        </p:nvSpPr>
        <p:spPr bwMode="auto">
          <a:xfrm>
            <a:off x="2242760" y="685800"/>
            <a:ext cx="2164064" cy="162304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3077" name="Rectangle 5"/>
          <p:cNvSpPr>
            <a:spLocks noGrp="1" noChangeArrowheads="1"/>
          </p:cNvSpPr>
          <p:nvPr>
            <p:ph type="body" sz="quarter" idx="3"/>
          </p:nvPr>
        </p:nvSpPr>
        <p:spPr bwMode="auto">
          <a:xfrm>
            <a:off x="914400" y="2578214"/>
            <a:ext cx="5029200" cy="587998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078"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atin typeface="Arial" pitchFamily="-110" charset="0"/>
                <a:ea typeface="ヒラギノ角ゴ Pro W3" pitchFamily="-110" charset="-128"/>
                <a:cs typeface="ヒラギノ角ゴ Pro W3" pitchFamily="-110" charset="-128"/>
              </a:defRPr>
            </a:lvl1pPr>
          </a:lstStyle>
          <a:p>
            <a:pPr>
              <a:defRPr/>
            </a:pPr>
            <a:endParaRPr lang="en-US" dirty="0"/>
          </a:p>
        </p:txBody>
      </p:sp>
      <p:sp>
        <p:nvSpPr>
          <p:cNvPr id="3079"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vl1pPr>
          </a:lstStyle>
          <a:p>
            <a:fld id="{4BA6EF8D-A8CC-954D-8913-052A910947FF}" type="slidenum">
              <a:rPr lang="en-US"/>
              <a:pPr/>
              <a:t>‹#›</a:t>
            </a:fld>
            <a:endParaRPr lang="en-US" dirty="0"/>
          </a:p>
        </p:txBody>
      </p:sp>
    </p:spTree>
    <p:extLst>
      <p:ext uri="{BB962C8B-B14F-4D97-AF65-F5344CB8AC3E}">
        <p14:creationId xmlns:p14="http://schemas.microsoft.com/office/powerpoint/2010/main" val="25038084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pitchFamily="-110" charset="0"/>
        <a:ea typeface="ヒラギノ角ゴ Pro W3" pitchFamily="-110" charset="-128"/>
        <a:cs typeface="ヒラギノ角ゴ Pro W3" pitchFamily="-110" charset="-128"/>
      </a:defRPr>
    </a:lvl1pPr>
    <a:lvl2pPr marL="457200" algn="l" rtl="0" eaLnBrk="0" fontAlgn="base" hangingPunct="0">
      <a:spcBef>
        <a:spcPct val="30000"/>
      </a:spcBef>
      <a:spcAft>
        <a:spcPct val="0"/>
      </a:spcAft>
      <a:defRPr sz="1200" kern="1200">
        <a:solidFill>
          <a:schemeClr val="tx1"/>
        </a:solidFill>
        <a:latin typeface="Arial" pitchFamily="-110" charset="0"/>
        <a:ea typeface="ヒラギノ角ゴ Pro W3" pitchFamily="-110" charset="-128"/>
        <a:cs typeface="ヒラギノ角ゴ Pro W3" pitchFamily="-110" charset="-128"/>
      </a:defRPr>
    </a:lvl2pPr>
    <a:lvl3pPr marL="914400" algn="l" rtl="0" eaLnBrk="0" fontAlgn="base" hangingPunct="0">
      <a:spcBef>
        <a:spcPct val="30000"/>
      </a:spcBef>
      <a:spcAft>
        <a:spcPct val="0"/>
      </a:spcAft>
      <a:defRPr sz="1200" kern="1200">
        <a:solidFill>
          <a:schemeClr val="tx1"/>
        </a:solidFill>
        <a:latin typeface="Arial" pitchFamily="-110" charset="0"/>
        <a:ea typeface="ヒラギノ角ゴ Pro W3" pitchFamily="-110" charset="-128"/>
        <a:cs typeface="ヒラギノ角ゴ Pro W3" pitchFamily="-110" charset="-128"/>
      </a:defRPr>
    </a:lvl3pPr>
    <a:lvl4pPr marL="1371600" algn="l" rtl="0" eaLnBrk="0" fontAlgn="base" hangingPunct="0">
      <a:spcBef>
        <a:spcPct val="30000"/>
      </a:spcBef>
      <a:spcAft>
        <a:spcPct val="0"/>
      </a:spcAft>
      <a:defRPr sz="1200" kern="1200">
        <a:solidFill>
          <a:schemeClr val="tx1"/>
        </a:solidFill>
        <a:latin typeface="Arial" pitchFamily="-110" charset="0"/>
        <a:ea typeface="ヒラギノ角ゴ Pro W3" pitchFamily="-110" charset="-128"/>
        <a:cs typeface="ヒラギノ角ゴ Pro W3" pitchFamily="-110" charset="-128"/>
      </a:defRPr>
    </a:lvl4pPr>
    <a:lvl5pPr marL="1828800" algn="l" rtl="0" eaLnBrk="0" fontAlgn="base" hangingPunct="0">
      <a:spcBef>
        <a:spcPct val="30000"/>
      </a:spcBef>
      <a:spcAft>
        <a:spcPct val="0"/>
      </a:spcAft>
      <a:defRPr sz="1200" kern="1200">
        <a:solidFill>
          <a:schemeClr val="tx1"/>
        </a:solidFill>
        <a:latin typeface="Arial" pitchFamily="-110" charset="0"/>
        <a:ea typeface="ヒラギノ角ゴ Pro W3" pitchFamily="-110" charset="-128"/>
        <a:cs typeface="ヒラギノ角ゴ Pro W3" pitchFamily="-110" charset="-128"/>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002A3E7-8AA5-7344-BE10-4D50BC989EBF}" type="slidenum">
              <a:rPr lang="en-US"/>
              <a:pPr/>
              <a:t>7</a:t>
            </a:fld>
            <a:endParaRPr lang="en-US"/>
          </a:p>
        </p:txBody>
      </p:sp>
      <p:sp>
        <p:nvSpPr>
          <p:cNvPr id="503810" name="Rectangle 2"/>
          <p:cNvSpPr>
            <a:spLocks noGrp="1" noRot="1" noChangeAspect="1" noChangeArrowheads="1" noTextEdit="1"/>
          </p:cNvSpPr>
          <p:nvPr>
            <p:ph type="sldImg"/>
          </p:nvPr>
        </p:nvSpPr>
        <p:spPr bwMode="auto">
          <a:xfrm>
            <a:off x="1133475" y="676275"/>
            <a:ext cx="4598988" cy="3449638"/>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sp>
      <p:sp>
        <p:nvSpPr>
          <p:cNvPr id="503811" name="Rectangle 3"/>
          <p:cNvSpPr>
            <a:spLocks noGrp="1" noChangeArrowheads="1"/>
          </p:cNvSpPr>
          <p:nvPr>
            <p:ph type="body" idx="1"/>
          </p:nvPr>
        </p:nvSpPr>
        <p:spPr bwMode="auto">
          <a:xfrm>
            <a:off x="1192213" y="4349750"/>
            <a:ext cx="4776787" cy="4124325"/>
          </a:xfrm>
          <a:prstGeom prst="rect">
            <a:avLst/>
          </a:prstGeom>
          <a:solidFill>
            <a:srgbClr val="FFFFFF"/>
          </a:solidFill>
          <a:ln>
            <a:solidFill>
              <a:srgbClr val="000000"/>
            </a:solidFill>
            <a:miter lim="800000"/>
            <a:headEnd/>
            <a:tailEnd/>
          </a:ln>
        </p:spPr>
        <p:txBody>
          <a:bodyPr lIns="89730" tIns="44865" rIns="89730" bIns="44865"/>
          <a:lstStyle/>
          <a:p>
            <a:pPr marL="228600" indent="-228600">
              <a:buFontTx/>
              <a:buChar char="•"/>
            </a:pPr>
            <a:r>
              <a:rPr lang="en-US"/>
              <a:t>If high schools raised standards, graduates say they would be able to meet them. </a:t>
            </a:r>
          </a:p>
          <a:p>
            <a:pPr marL="228600" indent="-228600">
              <a:buFontTx/>
              <a:buChar char="•"/>
            </a:pPr>
            <a:r>
              <a:rPr lang="en-US"/>
              <a:t>Four in five college students (82 percent) and students who did not go to college (80 percent) say that they would have worked harder if their high schools had demanded more of students, set higher academic standards, and raised expectations of how much coursework and studying would be necessary to earn a diploma. </a:t>
            </a:r>
          </a:p>
          <a:p>
            <a:pPr marL="228600" indent="-228600">
              <a:buFontTx/>
              <a:buChar char="•"/>
            </a:pPr>
            <a:r>
              <a:rPr lang="en-US"/>
              <a:t>The majority (62 percent) of graduates say that they were motivated and inspired to work hard in high school.</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a:spLocks noGrp="1" noChangeArrowheads="1"/>
          </p:cNvSpPr>
          <p:nvPr>
            <p:ph type="sldNum" sz="quarter" idx="5"/>
          </p:nvPr>
        </p:nvSpPr>
        <p:spPr>
          <a:noFill/>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6F297C27-B687-EB43-98FF-CC7C1A0CCE2E}" type="slidenum">
              <a:rPr lang="en-US" sz="1200"/>
              <a:pPr/>
              <a:t>34</a:t>
            </a:fld>
            <a:endParaRPr lang="en-US" sz="1200"/>
          </a:p>
        </p:txBody>
      </p:sp>
      <p:sp>
        <p:nvSpPr>
          <p:cNvPr id="4098" name="Rectangle 2"/>
          <p:cNvSpPr>
            <a:spLocks noGrp="1" noRot="1" noChangeAspect="1" noChangeArrowheads="1" noTextEdit="1"/>
          </p:cNvSpPr>
          <p:nvPr>
            <p:ph type="sldImg"/>
          </p:nvPr>
        </p:nvSpPr>
        <p:spPr>
          <a:xfrm>
            <a:off x="2243138" y="685800"/>
            <a:ext cx="2163762" cy="1622425"/>
          </a:xfrm>
          <a:ln/>
          <a:extLst>
            <a:ext uri="{FAA26D3D-D897-4be2-8F04-BA451C77F1D7}">
              <ma14:placeholderFlag xmlns:ma14="http://schemas.microsoft.com/office/mac/drawingml/2011/main" xmlns="" val="1"/>
            </a:ext>
          </a:extLst>
        </p:spPr>
      </p:sp>
      <p:sp>
        <p:nvSpPr>
          <p:cNvPr id="27651" name="Rectangle 3"/>
          <p:cNvSpPr>
            <a:spLocks noGrp="1" noChangeArrowheads="1"/>
          </p:cNvSpPr>
          <p:nvPr>
            <p:ph type="body" idx="1"/>
          </p:nvPr>
        </p:nvSpPr>
        <p:spPr>
          <a:noFill/>
        </p:spPr>
        <p:txBody>
          <a:bodyPr/>
          <a:lstStyle/>
          <a:p>
            <a:pPr eaLnBrk="1" hangingPunct="1"/>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7"/>
          <p:cNvSpPr>
            <a:spLocks noGrp="1" noChangeArrowheads="1"/>
          </p:cNvSpPr>
          <p:nvPr>
            <p:ph type="sldNum" sz="quarter" idx="5"/>
          </p:nvPr>
        </p:nvSpPr>
        <p:spPr>
          <a:noFill/>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F83FB9CA-F7A6-3845-A7A4-DC6CC646ACA6}" type="slidenum">
              <a:rPr lang="en-US" sz="1200"/>
              <a:pPr/>
              <a:t>35</a:t>
            </a:fld>
            <a:endParaRPr lang="en-US" sz="1200"/>
          </a:p>
        </p:txBody>
      </p:sp>
      <p:sp>
        <p:nvSpPr>
          <p:cNvPr id="4098" name="Rectangle 2"/>
          <p:cNvSpPr>
            <a:spLocks noGrp="1" noRot="1" noChangeAspect="1" noChangeArrowheads="1" noTextEdit="1"/>
          </p:cNvSpPr>
          <p:nvPr>
            <p:ph type="sldImg"/>
          </p:nvPr>
        </p:nvSpPr>
        <p:spPr>
          <a:xfrm>
            <a:off x="2243138" y="685800"/>
            <a:ext cx="2163762" cy="1622425"/>
          </a:xfrm>
          <a:ln/>
          <a:extLst>
            <a:ext uri="{FAA26D3D-D897-4be2-8F04-BA451C77F1D7}">
              <ma14:placeholderFlag xmlns:ma14="http://schemas.microsoft.com/office/mac/drawingml/2011/main" xmlns="" val="1"/>
            </a:ext>
          </a:extLst>
        </p:spPr>
      </p:sp>
      <p:sp>
        <p:nvSpPr>
          <p:cNvPr id="29699" name="Rectangle 3"/>
          <p:cNvSpPr>
            <a:spLocks noGrp="1" noChangeArrowheads="1"/>
          </p:cNvSpPr>
          <p:nvPr>
            <p:ph type="body" idx="1"/>
          </p:nvPr>
        </p:nvSpPr>
        <p:spPr>
          <a:noFill/>
        </p:spPr>
        <p:txBody>
          <a:bodyPr/>
          <a:lstStyle/>
          <a:p>
            <a:pPr eaLnBrk="1" hangingPunct="1"/>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7"/>
          <p:cNvSpPr>
            <a:spLocks noGrp="1" noChangeArrowheads="1"/>
          </p:cNvSpPr>
          <p:nvPr>
            <p:ph type="sldNum" sz="quarter" idx="5"/>
          </p:nvPr>
        </p:nvSpPr>
        <p:spPr>
          <a:noFill/>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A8F306AB-7070-214A-8DF5-9AC14616E153}" type="slidenum">
              <a:rPr lang="en-US" sz="1200"/>
              <a:pPr/>
              <a:t>36</a:t>
            </a:fld>
            <a:endParaRPr lang="en-US" sz="1200"/>
          </a:p>
        </p:txBody>
      </p:sp>
      <p:sp>
        <p:nvSpPr>
          <p:cNvPr id="4098" name="Rectangle 2"/>
          <p:cNvSpPr>
            <a:spLocks noGrp="1" noRot="1" noChangeAspect="1" noChangeArrowheads="1" noTextEdit="1"/>
          </p:cNvSpPr>
          <p:nvPr>
            <p:ph type="sldImg"/>
          </p:nvPr>
        </p:nvSpPr>
        <p:spPr>
          <a:xfrm>
            <a:off x="2243138" y="685800"/>
            <a:ext cx="2163762" cy="1622425"/>
          </a:xfrm>
          <a:ln/>
          <a:extLst>
            <a:ext uri="{FAA26D3D-D897-4be2-8F04-BA451C77F1D7}">
              <ma14:placeholderFlag xmlns:ma14="http://schemas.microsoft.com/office/mac/drawingml/2011/main" xmlns="" val="1"/>
            </a:ext>
          </a:extLst>
        </p:spPr>
      </p:sp>
      <p:sp>
        <p:nvSpPr>
          <p:cNvPr id="31747" name="Rectangle 3"/>
          <p:cNvSpPr>
            <a:spLocks noGrp="1" noChangeArrowheads="1"/>
          </p:cNvSpPr>
          <p:nvPr>
            <p:ph type="body" idx="1"/>
          </p:nvPr>
        </p:nvSpPr>
        <p:spPr>
          <a:noFill/>
        </p:spPr>
        <p:txBody>
          <a:bodyPr/>
          <a:lstStyle/>
          <a:p>
            <a:pPr eaLnBrk="1" hangingPunct="1"/>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FC197F4-0DC5-1F47-8005-2297A1B6A5A8}" type="slidenum">
              <a:rPr lang="en-US"/>
              <a:pPr/>
              <a:t>8</a:t>
            </a:fld>
            <a:endParaRPr lang="en-US"/>
          </a:p>
        </p:txBody>
      </p:sp>
      <p:sp>
        <p:nvSpPr>
          <p:cNvPr id="505858" name="Rectangle 2"/>
          <p:cNvSpPr>
            <a:spLocks noGrp="1" noRot="1" noChangeAspect="1" noChangeArrowheads="1"/>
          </p:cNvSpPr>
          <p:nvPr>
            <p:ph type="sldImg"/>
          </p:nvPr>
        </p:nvSpPr>
        <p:spPr bwMode="auto">
          <a:xfrm>
            <a:off x="1133475" y="676275"/>
            <a:ext cx="4598988" cy="3449638"/>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sp>
      <p:sp>
        <p:nvSpPr>
          <p:cNvPr id="505859" name="Rectangle 3"/>
          <p:cNvSpPr>
            <a:spLocks noGrp="1" noChangeArrowheads="1"/>
          </p:cNvSpPr>
          <p:nvPr>
            <p:ph type="body" idx="1"/>
          </p:nvPr>
        </p:nvSpPr>
        <p:spPr bwMode="auto">
          <a:xfrm>
            <a:off x="1117600" y="4349750"/>
            <a:ext cx="4851400" cy="4124325"/>
          </a:xfrm>
          <a:prstGeom prst="rect">
            <a:avLst/>
          </a:prstGeom>
          <a:solidFill>
            <a:srgbClr val="FFFFFF"/>
          </a:solidFill>
          <a:ln>
            <a:solidFill>
              <a:srgbClr val="000000"/>
            </a:solidFill>
            <a:miter lim="800000"/>
            <a:headEnd/>
            <a:tailEnd/>
          </a:ln>
        </p:spPr>
        <p:txBody>
          <a:bodyPr lIns="89730" tIns="44865" rIns="89730" bIns="44865"/>
          <a:lstStyle/>
          <a:p>
            <a:pPr marL="228600" indent="-228600">
              <a:buFontTx/>
              <a:buChar char="•"/>
            </a:pPr>
            <a:r>
              <a:rPr lang="en-US"/>
              <a:t>A majority (62 percent) of college students would have taken more challenging courses in at least one area in high school, including more challenging math courses (34 percent), more challenging science courses (32 percent) and more challenging English courses (29 percent). </a:t>
            </a:r>
          </a:p>
          <a:p>
            <a:pPr marL="228600" indent="-228600">
              <a:buFontTx/>
              <a:buChar char="•"/>
            </a:pPr>
            <a:r>
              <a:rPr lang="en-US"/>
              <a:t>Students who did not go to college are even more likely to say that they would have taken harder classes. Seven in 10 (72 percent) would have taken more challenging courses in at least one area, including more challenging math courses (48 percent), more challenging science courses (41 percent) and more challenging English courses (38 percent).</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43138" y="685800"/>
            <a:ext cx="2163762" cy="1622425"/>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BA6EF8D-A8CC-954D-8913-052A910947FF}" type="slidenum">
              <a:rPr lang="en-US" smtClean="0"/>
              <a:pPr/>
              <a:t>21</a:t>
            </a:fld>
            <a:endParaRPr lang="en-US" dirty="0"/>
          </a:p>
        </p:txBody>
      </p:sp>
    </p:spTree>
    <p:extLst>
      <p:ext uri="{BB962C8B-B14F-4D97-AF65-F5344CB8AC3E}">
        <p14:creationId xmlns:p14="http://schemas.microsoft.com/office/powerpoint/2010/main" val="23629914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7"/>
          <p:cNvSpPr>
            <a:spLocks noGrp="1" noChangeArrowheads="1"/>
          </p:cNvSpPr>
          <p:nvPr>
            <p:ph type="sldNum" sz="quarter" idx="5"/>
          </p:nvPr>
        </p:nvSpPr>
        <p:spPr>
          <a:noFill/>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5B174686-1D10-4043-A529-8DB3BD457002}" type="slidenum">
              <a:rPr lang="en-US" sz="1200"/>
              <a:pPr/>
              <a:t>28</a:t>
            </a:fld>
            <a:endParaRPr lang="en-US" sz="1200"/>
          </a:p>
        </p:txBody>
      </p:sp>
      <p:sp>
        <p:nvSpPr>
          <p:cNvPr id="6146" name="Rectangle 2"/>
          <p:cNvSpPr>
            <a:spLocks noGrp="1" noRot="1" noChangeAspect="1" noChangeArrowheads="1" noTextEdit="1"/>
          </p:cNvSpPr>
          <p:nvPr>
            <p:ph type="sldImg"/>
          </p:nvPr>
        </p:nvSpPr>
        <p:spPr>
          <a:xfrm>
            <a:off x="2243138" y="685800"/>
            <a:ext cx="2163762" cy="1622425"/>
          </a:xfrm>
          <a:ln/>
          <a:extLst>
            <a:ext uri="{FAA26D3D-D897-4be2-8F04-BA451C77F1D7}">
              <ma14:placeholderFlag xmlns:ma14="http://schemas.microsoft.com/office/mac/drawingml/2011/main" xmlns="" val="1"/>
            </a:ext>
          </a:extLst>
        </p:spPr>
      </p:sp>
      <p:sp>
        <p:nvSpPr>
          <p:cNvPr id="15363" name="Rectangle 3"/>
          <p:cNvSpPr>
            <a:spLocks noGrp="1" noChangeArrowheads="1"/>
          </p:cNvSpPr>
          <p:nvPr>
            <p:ph type="body" idx="1"/>
          </p:nvPr>
        </p:nvSpPr>
        <p:spPr>
          <a:noFill/>
        </p:spPr>
        <p:txBody>
          <a:bodyPr/>
          <a:lstStyle/>
          <a:p>
            <a:pPr eaLnBrk="1" hangingPunct="1"/>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p:cNvSpPr>
            <a:spLocks noGrp="1" noChangeArrowheads="1"/>
          </p:cNvSpPr>
          <p:nvPr>
            <p:ph type="sldNum" sz="quarter" idx="5"/>
          </p:nvPr>
        </p:nvSpPr>
        <p:spPr>
          <a:noFill/>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71B088C7-B0F4-7944-90B2-9F782806ECEA}" type="slidenum">
              <a:rPr lang="en-US" sz="1200"/>
              <a:pPr/>
              <a:t>29</a:t>
            </a:fld>
            <a:endParaRPr lang="en-US" sz="1200"/>
          </a:p>
        </p:txBody>
      </p:sp>
      <p:sp>
        <p:nvSpPr>
          <p:cNvPr id="4098" name="Rectangle 2"/>
          <p:cNvSpPr>
            <a:spLocks noGrp="1" noRot="1" noChangeAspect="1" noChangeArrowheads="1" noTextEdit="1"/>
          </p:cNvSpPr>
          <p:nvPr>
            <p:ph type="sldImg"/>
          </p:nvPr>
        </p:nvSpPr>
        <p:spPr>
          <a:xfrm>
            <a:off x="2243138" y="685800"/>
            <a:ext cx="2163762" cy="1622425"/>
          </a:xfrm>
          <a:ln/>
          <a:extLst>
            <a:ext uri="{FAA26D3D-D897-4be2-8F04-BA451C77F1D7}">
              <ma14:placeholderFlag xmlns:ma14="http://schemas.microsoft.com/office/mac/drawingml/2011/main" xmlns="" val="1"/>
            </a:ext>
          </a:extLst>
        </p:spPr>
      </p:sp>
      <p:sp>
        <p:nvSpPr>
          <p:cNvPr id="17411" name="Rectangle 3"/>
          <p:cNvSpPr>
            <a:spLocks noGrp="1" noChangeArrowheads="1"/>
          </p:cNvSpPr>
          <p:nvPr>
            <p:ph type="body" idx="1"/>
          </p:nvPr>
        </p:nvSpPr>
        <p:spPr>
          <a:noFill/>
        </p:spPr>
        <p:txBody>
          <a:bodyPr/>
          <a:lstStyle/>
          <a:p>
            <a:pPr eaLnBrk="1" hangingPunct="1"/>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p:cNvSpPr>
            <a:spLocks noGrp="1" noChangeArrowheads="1"/>
          </p:cNvSpPr>
          <p:nvPr>
            <p:ph type="sldNum" sz="quarter" idx="5"/>
          </p:nvPr>
        </p:nvSpPr>
        <p:spPr>
          <a:noFill/>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17142787-4290-8C47-9AAC-43C333D6DBF9}" type="slidenum">
              <a:rPr lang="en-US" sz="1200"/>
              <a:pPr/>
              <a:t>30</a:t>
            </a:fld>
            <a:endParaRPr lang="en-US" sz="1200"/>
          </a:p>
        </p:txBody>
      </p:sp>
      <p:sp>
        <p:nvSpPr>
          <p:cNvPr id="4098" name="Rectangle 2"/>
          <p:cNvSpPr>
            <a:spLocks noGrp="1" noRot="1" noChangeAspect="1" noChangeArrowheads="1" noTextEdit="1"/>
          </p:cNvSpPr>
          <p:nvPr>
            <p:ph type="sldImg"/>
          </p:nvPr>
        </p:nvSpPr>
        <p:spPr>
          <a:xfrm>
            <a:off x="2243138" y="685800"/>
            <a:ext cx="2163762" cy="1622425"/>
          </a:xfrm>
          <a:ln/>
          <a:extLst>
            <a:ext uri="{FAA26D3D-D897-4be2-8F04-BA451C77F1D7}">
              <ma14:placeholderFlag xmlns:ma14="http://schemas.microsoft.com/office/mac/drawingml/2011/main" xmlns="" val="1"/>
            </a:ext>
          </a:extLst>
        </p:spPr>
      </p:sp>
      <p:sp>
        <p:nvSpPr>
          <p:cNvPr id="19459" name="Rectangle 3"/>
          <p:cNvSpPr>
            <a:spLocks noGrp="1" noChangeArrowheads="1"/>
          </p:cNvSpPr>
          <p:nvPr>
            <p:ph type="body" idx="1"/>
          </p:nvPr>
        </p:nvSpPr>
        <p:spPr>
          <a:noFill/>
        </p:spPr>
        <p:txBody>
          <a:bodyPr/>
          <a:lstStyle/>
          <a:p>
            <a:pPr eaLnBrk="1" hangingPunct="1"/>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7"/>
          <p:cNvSpPr>
            <a:spLocks noGrp="1" noChangeArrowheads="1"/>
          </p:cNvSpPr>
          <p:nvPr>
            <p:ph type="sldNum" sz="quarter" idx="5"/>
          </p:nvPr>
        </p:nvSpPr>
        <p:spPr>
          <a:noFill/>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983E224F-F7D7-F74A-B927-7E4C986D9CE6}" type="slidenum">
              <a:rPr lang="en-US" sz="1200"/>
              <a:pPr/>
              <a:t>31</a:t>
            </a:fld>
            <a:endParaRPr lang="en-US" sz="1200"/>
          </a:p>
        </p:txBody>
      </p:sp>
      <p:sp>
        <p:nvSpPr>
          <p:cNvPr id="4098" name="Rectangle 2"/>
          <p:cNvSpPr>
            <a:spLocks noGrp="1" noRot="1" noChangeAspect="1" noChangeArrowheads="1" noTextEdit="1"/>
          </p:cNvSpPr>
          <p:nvPr>
            <p:ph type="sldImg"/>
          </p:nvPr>
        </p:nvSpPr>
        <p:spPr>
          <a:xfrm>
            <a:off x="2243138" y="685800"/>
            <a:ext cx="2163762" cy="1622425"/>
          </a:xfrm>
          <a:ln/>
          <a:extLst>
            <a:ext uri="{FAA26D3D-D897-4be2-8F04-BA451C77F1D7}">
              <ma14:placeholderFlag xmlns:ma14="http://schemas.microsoft.com/office/mac/drawingml/2011/main" xmlns="" val="1"/>
            </a:ext>
          </a:extLst>
        </p:spPr>
      </p:sp>
      <p:sp>
        <p:nvSpPr>
          <p:cNvPr id="21507" name="Rectangle 3"/>
          <p:cNvSpPr>
            <a:spLocks noGrp="1" noChangeArrowheads="1"/>
          </p:cNvSpPr>
          <p:nvPr>
            <p:ph type="body" idx="1"/>
          </p:nvPr>
        </p:nvSpPr>
        <p:spPr>
          <a:noFill/>
        </p:spPr>
        <p:txBody>
          <a:bodyPr/>
          <a:lstStyle/>
          <a:p>
            <a:pPr eaLnBrk="1" hangingPunct="1"/>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7"/>
          <p:cNvSpPr>
            <a:spLocks noGrp="1" noChangeArrowheads="1"/>
          </p:cNvSpPr>
          <p:nvPr>
            <p:ph type="sldNum" sz="quarter" idx="5"/>
          </p:nvPr>
        </p:nvSpPr>
        <p:spPr>
          <a:noFill/>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76CBBB2F-A402-DC45-9978-988606247295}" type="slidenum">
              <a:rPr lang="en-US" sz="1200"/>
              <a:pPr/>
              <a:t>32</a:t>
            </a:fld>
            <a:endParaRPr lang="en-US" sz="1200"/>
          </a:p>
        </p:txBody>
      </p:sp>
      <p:sp>
        <p:nvSpPr>
          <p:cNvPr id="4098" name="Rectangle 2"/>
          <p:cNvSpPr>
            <a:spLocks noGrp="1" noRot="1" noChangeAspect="1" noChangeArrowheads="1" noTextEdit="1"/>
          </p:cNvSpPr>
          <p:nvPr>
            <p:ph type="sldImg"/>
          </p:nvPr>
        </p:nvSpPr>
        <p:spPr>
          <a:xfrm>
            <a:off x="2243138" y="685800"/>
            <a:ext cx="2163762" cy="1622425"/>
          </a:xfrm>
          <a:ln/>
          <a:extLst>
            <a:ext uri="{FAA26D3D-D897-4be2-8F04-BA451C77F1D7}">
              <ma14:placeholderFlag xmlns:ma14="http://schemas.microsoft.com/office/mac/drawingml/2011/main" xmlns="" val="1"/>
            </a:ext>
          </a:extLst>
        </p:spPr>
      </p:sp>
      <p:sp>
        <p:nvSpPr>
          <p:cNvPr id="23555" name="Rectangle 3"/>
          <p:cNvSpPr>
            <a:spLocks noGrp="1" noChangeArrowheads="1"/>
          </p:cNvSpPr>
          <p:nvPr>
            <p:ph type="body" idx="1"/>
          </p:nvPr>
        </p:nvSpPr>
        <p:spPr>
          <a:noFill/>
        </p:spPr>
        <p:txBody>
          <a:bodyPr/>
          <a:lstStyle/>
          <a:p>
            <a:pPr eaLnBrk="1" hangingPunct="1"/>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7"/>
          <p:cNvSpPr>
            <a:spLocks noGrp="1" noChangeArrowheads="1"/>
          </p:cNvSpPr>
          <p:nvPr>
            <p:ph type="sldNum" sz="quarter" idx="5"/>
          </p:nvPr>
        </p:nvSpPr>
        <p:spPr>
          <a:noFill/>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3ECEFF57-05C0-2242-A0F5-5F71C612E647}" type="slidenum">
              <a:rPr lang="en-US" sz="1200"/>
              <a:pPr/>
              <a:t>33</a:t>
            </a:fld>
            <a:endParaRPr lang="en-US" sz="1200"/>
          </a:p>
        </p:txBody>
      </p:sp>
      <p:sp>
        <p:nvSpPr>
          <p:cNvPr id="4098" name="Rectangle 2"/>
          <p:cNvSpPr>
            <a:spLocks noGrp="1" noRot="1" noChangeAspect="1" noChangeArrowheads="1" noTextEdit="1"/>
          </p:cNvSpPr>
          <p:nvPr>
            <p:ph type="sldImg"/>
          </p:nvPr>
        </p:nvSpPr>
        <p:spPr>
          <a:xfrm>
            <a:off x="2243138" y="685800"/>
            <a:ext cx="2163762" cy="1622425"/>
          </a:xfrm>
          <a:ln/>
          <a:extLst>
            <a:ext uri="{FAA26D3D-D897-4be2-8F04-BA451C77F1D7}">
              <ma14:placeholderFlag xmlns:ma14="http://schemas.microsoft.com/office/mac/drawingml/2011/main" xmlns="" val="1"/>
            </a:ext>
          </a:extLst>
        </p:spPr>
      </p:sp>
      <p:sp>
        <p:nvSpPr>
          <p:cNvPr id="25603" name="Rectangle 3"/>
          <p:cNvSpPr>
            <a:spLocks noGrp="1" noChangeArrowheads="1"/>
          </p:cNvSpPr>
          <p:nvPr>
            <p:ph type="body" idx="1"/>
          </p:nvPr>
        </p:nvSpPr>
        <p:spPr>
          <a:noFill/>
        </p:spPr>
        <p:txBody>
          <a:bodyPr/>
          <a:lstStyle/>
          <a:p>
            <a:pPr eaLnBrk="1" hangingPunct="1"/>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Slide">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457200" y="685800"/>
            <a:ext cx="8382000" cy="1752600"/>
          </a:xfrm>
        </p:spPr>
        <p:txBody>
          <a:bodyPr/>
          <a:lstStyle>
            <a:lvl1pPr marL="0" indent="0">
              <a:buNone/>
              <a:defRPr b="1" baseline="0"/>
            </a:lvl1pPr>
          </a:lstStyle>
          <a:p>
            <a:pPr lvl="0"/>
            <a:r>
              <a:rPr lang="en-US" dirty="0" smtClean="0"/>
              <a:t>Presentation title that may be very long and possibly span two or three lines if necessary since it’s long!</a:t>
            </a:r>
            <a:endParaRPr lang="en-US" dirty="0"/>
          </a:p>
        </p:txBody>
      </p:sp>
      <p:sp>
        <p:nvSpPr>
          <p:cNvPr id="7" name="Text Placeholder 6"/>
          <p:cNvSpPr>
            <a:spLocks noGrp="1"/>
          </p:cNvSpPr>
          <p:nvPr>
            <p:ph type="body" sz="quarter" idx="11" hasCustomPrompt="1"/>
          </p:nvPr>
        </p:nvSpPr>
        <p:spPr>
          <a:xfrm>
            <a:off x="457200" y="2743200"/>
            <a:ext cx="6934200" cy="838200"/>
          </a:xfrm>
        </p:spPr>
        <p:txBody>
          <a:bodyPr/>
          <a:lstStyle>
            <a:lvl1pPr marL="0" indent="0">
              <a:buNone/>
              <a:defRPr sz="2400" baseline="0">
                <a:solidFill>
                  <a:srgbClr val="800000"/>
                </a:solidFill>
              </a:defRPr>
            </a:lvl1pPr>
          </a:lstStyle>
          <a:p>
            <a:pPr lvl="0"/>
            <a:r>
              <a:rPr lang="en-US" sz="2400" dirty="0" smtClean="0"/>
              <a:t>Convening of Outstandingly Fabulous Professional Development Training Staff</a:t>
            </a:r>
            <a:endParaRPr lang="en-US" dirty="0"/>
          </a:p>
        </p:txBody>
      </p:sp>
      <p:sp>
        <p:nvSpPr>
          <p:cNvPr id="9" name="Text Placeholder 8"/>
          <p:cNvSpPr>
            <a:spLocks noGrp="1"/>
          </p:cNvSpPr>
          <p:nvPr>
            <p:ph type="body" sz="quarter" idx="12" hasCustomPrompt="1"/>
          </p:nvPr>
        </p:nvSpPr>
        <p:spPr>
          <a:xfrm>
            <a:off x="457200" y="3886200"/>
            <a:ext cx="3810000" cy="381000"/>
          </a:xfrm>
        </p:spPr>
        <p:txBody>
          <a:bodyPr/>
          <a:lstStyle>
            <a:lvl1pPr marL="0" indent="0">
              <a:buNone/>
              <a:defRPr sz="2400" baseline="0">
                <a:solidFill>
                  <a:srgbClr val="800000"/>
                </a:solidFill>
              </a:defRPr>
            </a:lvl1pPr>
          </a:lstStyle>
          <a:p>
            <a:pPr lvl="0"/>
            <a:r>
              <a:rPr lang="en-US" sz="2400" dirty="0" smtClean="0"/>
              <a:t>June 28, 2012</a:t>
            </a:r>
            <a:endParaRPr lang="en-US" dirty="0"/>
          </a:p>
        </p:txBody>
      </p:sp>
      <p:sp>
        <p:nvSpPr>
          <p:cNvPr id="13" name="Text Placeholder 12"/>
          <p:cNvSpPr>
            <a:spLocks noGrp="1"/>
          </p:cNvSpPr>
          <p:nvPr>
            <p:ph type="body" sz="quarter" idx="13" hasCustomPrompt="1"/>
          </p:nvPr>
        </p:nvSpPr>
        <p:spPr>
          <a:xfrm>
            <a:off x="457200" y="4648200"/>
            <a:ext cx="5562600" cy="990600"/>
          </a:xfrm>
        </p:spPr>
        <p:txBody>
          <a:bodyPr/>
          <a:lstStyle>
            <a:lvl1pPr marL="0" indent="0">
              <a:buNone/>
              <a:defRPr sz="2400" b="1" baseline="0">
                <a:solidFill>
                  <a:schemeClr val="tx1"/>
                </a:solidFill>
              </a:defRPr>
            </a:lvl1pPr>
          </a:lstStyle>
          <a:p>
            <a:pPr lvl="0"/>
            <a:r>
              <a:rPr lang="en-US" sz="2400" b="1" dirty="0" smtClean="0"/>
              <a:t>Names of presenters</a:t>
            </a:r>
            <a:endParaRPr lang="en-US" dirty="0"/>
          </a:p>
        </p:txBody>
      </p:sp>
    </p:spTree>
    <p:extLst>
      <p:ext uri="{BB962C8B-B14F-4D97-AF65-F5344CB8AC3E}">
        <p14:creationId xmlns:p14="http://schemas.microsoft.com/office/powerpoint/2010/main" val="31828563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
        <p:nvSpPr>
          <p:cNvPr id="6" name="Rectangle 6"/>
          <p:cNvSpPr>
            <a:spLocks noGrp="1" noChangeArrowheads="1"/>
          </p:cNvSpPr>
          <p:nvPr>
            <p:ph type="sldNum" sz="quarter" idx="12"/>
          </p:nvPr>
        </p:nvSpPr>
        <p:spPr>
          <a:ln/>
        </p:spPr>
        <p:txBody>
          <a:bodyPr/>
          <a:lstStyle>
            <a:lvl1pPr>
              <a:defRPr/>
            </a:lvl1pPr>
          </a:lstStyle>
          <a:p>
            <a:fld id="{172890AE-0022-D84F-8F6B-E119C2219354}" type="slidenum">
              <a:rPr lang="en-US"/>
              <a:pPr/>
              <a:t>‹#›</a:t>
            </a:fld>
            <a:endParaRPr lang="en-US"/>
          </a:p>
        </p:txBody>
      </p:sp>
    </p:spTree>
    <p:extLst>
      <p:ext uri="{BB962C8B-B14F-4D97-AF65-F5344CB8AC3E}">
        <p14:creationId xmlns:p14="http://schemas.microsoft.com/office/powerpoint/2010/main" val="40373828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685800" y="6248400"/>
            <a:ext cx="1905000" cy="457200"/>
          </a:xfrm>
          <a:prstGeom prst="rect">
            <a:avLst/>
          </a:prstGeom>
        </p:spPr>
        <p:txBody>
          <a:bodyPr/>
          <a:lstStyle>
            <a:lvl1pPr>
              <a:defRPr/>
            </a:lvl1pPr>
          </a:lstStyle>
          <a:p>
            <a:endParaRPr lang="en-US"/>
          </a:p>
        </p:txBody>
      </p:sp>
      <p:sp>
        <p:nvSpPr>
          <p:cNvPr id="4" name="Footer Placeholder 3"/>
          <p:cNvSpPr>
            <a:spLocks noGrp="1"/>
          </p:cNvSpPr>
          <p:nvPr>
            <p:ph type="ftr" sz="quarter" idx="11"/>
          </p:nvPr>
        </p:nvSpPr>
        <p:spPr>
          <a:xfrm>
            <a:off x="3124200" y="6248400"/>
            <a:ext cx="2895600" cy="457200"/>
          </a:xfrm>
          <a:prstGeom prst="rect">
            <a:avLst/>
          </a:prstGeom>
        </p:spPr>
        <p:txBody>
          <a:bodyPr/>
          <a:lstStyle>
            <a:lvl1pPr>
              <a:defRPr/>
            </a:lvl1pPr>
          </a:lstStyle>
          <a:p>
            <a:endParaRPr lang="en-US" dirty="0"/>
          </a:p>
        </p:txBody>
      </p:sp>
      <p:sp>
        <p:nvSpPr>
          <p:cNvPr id="5" name="Slide Number Placeholder 4"/>
          <p:cNvSpPr>
            <a:spLocks noGrp="1"/>
          </p:cNvSpPr>
          <p:nvPr>
            <p:ph type="sldNum" sz="quarter" idx="12"/>
          </p:nvPr>
        </p:nvSpPr>
        <p:spPr/>
        <p:txBody>
          <a:bodyPr/>
          <a:lstStyle>
            <a:lvl1pPr>
              <a:defRPr/>
            </a:lvl1pPr>
          </a:lstStyle>
          <a:p>
            <a:fld id="{67FE0537-8F7A-E648-AB45-A98CC7E5BE4F}" type="slidenum">
              <a:rPr lang="en-US"/>
              <a:pPr/>
              <a:t>‹#›</a:t>
            </a:fld>
            <a:endParaRPr lang="en-US"/>
          </a:p>
        </p:txBody>
      </p:sp>
    </p:spTree>
    <p:extLst>
      <p:ext uri="{BB962C8B-B14F-4D97-AF65-F5344CB8AC3E}">
        <p14:creationId xmlns:p14="http://schemas.microsoft.com/office/powerpoint/2010/main" val="36820768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xfrm>
            <a:off x="685800" y="6248400"/>
            <a:ext cx="1905000" cy="457200"/>
          </a:xfrm>
          <a:prstGeom prst="rect">
            <a:avLst/>
          </a:prstGeom>
          <a:ln/>
        </p:spPr>
        <p:txBody>
          <a:bodyPr/>
          <a:lstStyle>
            <a:lvl1pPr>
              <a:defRPr/>
            </a:lvl1pPr>
          </a:lstStyle>
          <a:p>
            <a:pPr>
              <a:defRPr/>
            </a:pPr>
            <a:endParaRPr lang="en-US"/>
          </a:p>
        </p:txBody>
      </p:sp>
      <p:sp>
        <p:nvSpPr>
          <p:cNvPr id="5" name="Rectangle 5"/>
          <p:cNvSpPr>
            <a:spLocks noGrp="1" noChangeArrowheads="1"/>
          </p:cNvSpPr>
          <p:nvPr>
            <p:ph type="ftr" sz="quarter" idx="11"/>
          </p:nvPr>
        </p:nvSpPr>
        <p:spPr>
          <a:xfrm>
            <a:off x="3124200" y="6248400"/>
            <a:ext cx="2895600" cy="457200"/>
          </a:xfrm>
          <a:prstGeom prst="rect">
            <a:avLst/>
          </a:prstGeom>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C571EEB-0B82-304F-8BB9-A9043567D020}" type="slidenum">
              <a:rPr lang="en-US"/>
              <a:pPr>
                <a:defRPr/>
              </a:pPr>
              <a:t>‹#›</a:t>
            </a:fld>
            <a:endParaRPr lang="en-US" sz="1400" b="0">
              <a:solidFill>
                <a:schemeClr val="tx1"/>
              </a:solidFill>
            </a:endParaRPr>
          </a:p>
        </p:txBody>
      </p:sp>
    </p:spTree>
    <p:extLst>
      <p:ext uri="{BB962C8B-B14F-4D97-AF65-F5344CB8AC3E}">
        <p14:creationId xmlns:p14="http://schemas.microsoft.com/office/powerpoint/2010/main" val="14792585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w/layered bullet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04800" y="228600"/>
            <a:ext cx="8610600" cy="533400"/>
          </a:xfrm>
        </p:spPr>
        <p:txBody>
          <a:bodyPr/>
          <a:lstStyle>
            <a:lvl1pPr algn="l">
              <a:defRPr sz="2800"/>
            </a:lvl1pPr>
          </a:lstStyle>
          <a:p>
            <a:r>
              <a:rPr lang="en-US" dirty="0" smtClean="0"/>
              <a:t>Click to add title text</a:t>
            </a:r>
            <a:endParaRPr lang="en-US" dirty="0"/>
          </a:p>
        </p:txBody>
      </p:sp>
      <p:sp>
        <p:nvSpPr>
          <p:cNvPr id="3" name="Content Placeholder 2"/>
          <p:cNvSpPr>
            <a:spLocks noGrp="1"/>
          </p:cNvSpPr>
          <p:nvPr>
            <p:ph idx="1"/>
          </p:nvPr>
        </p:nvSpPr>
        <p:spPr>
          <a:xfrm>
            <a:off x="304800" y="1524000"/>
            <a:ext cx="8610600" cy="4572000"/>
          </a:xfrm>
        </p:spPr>
        <p:txBody>
          <a:bodyPr/>
          <a:lstStyle>
            <a:lvl1pPr marL="0" indent="0">
              <a:buFontTx/>
              <a:buNone/>
              <a:defRPr sz="2400">
                <a:solidFill>
                  <a:schemeClr val="tx1"/>
                </a:solidFill>
              </a:defRPr>
            </a:lvl1pPr>
            <a:lvl2pPr marL="742950" indent="-285750">
              <a:buFont typeface="Arial"/>
              <a:buChar char="•"/>
              <a:defRPr sz="2200" baseline="0">
                <a:solidFill>
                  <a:schemeClr val="tx1"/>
                </a:solidFill>
              </a:defRPr>
            </a:lvl2pPr>
            <a:lvl3pPr marL="1544638" indent="-342900">
              <a:buFont typeface="Arial"/>
              <a:buChar char="•"/>
              <a:defRPr sz="2000" i="1">
                <a:solidFill>
                  <a:schemeClr val="tx1"/>
                </a:solidFill>
              </a:defRPr>
            </a:lvl3pPr>
            <a:lvl4pPr marL="1600200" indent="-228600">
              <a:buFont typeface="Wingdings" charset="2"/>
              <a:buChar char="§"/>
              <a:defRPr/>
            </a:lvl4pPr>
            <a:lvl5pPr marL="2057400" indent="-228600">
              <a:buFont typeface="Wingdings" charset="2"/>
              <a:buChar char="§"/>
              <a:defRPr/>
            </a:lvl5pPr>
          </a:lstStyle>
          <a:p>
            <a:r>
              <a:rPr lang="en-US" dirty="0" smtClean="0"/>
              <a:t>Click to edit</a:t>
            </a:r>
          </a:p>
          <a:p>
            <a:pPr lvl="1"/>
            <a:r>
              <a:rPr lang="en-US" dirty="0" smtClean="0"/>
              <a:t>This is the second line</a:t>
            </a:r>
          </a:p>
          <a:p>
            <a:pPr lvl="2"/>
            <a:r>
              <a:rPr lang="en-US" dirty="0" smtClean="0"/>
              <a:t>This is the third line</a:t>
            </a:r>
            <a:endParaRPr lang="en-US" dirty="0"/>
          </a:p>
        </p:txBody>
      </p:sp>
      <p:cxnSp>
        <p:nvCxnSpPr>
          <p:cNvPr id="8" name="Straight Connector 7"/>
          <p:cNvCxnSpPr/>
          <p:nvPr userDrawn="1"/>
        </p:nvCxnSpPr>
        <p:spPr bwMode="auto">
          <a:xfrm>
            <a:off x="304800" y="838200"/>
            <a:ext cx="8610600" cy="0"/>
          </a:xfrm>
          <a:prstGeom prst="line">
            <a:avLst/>
          </a:prstGeom>
          <a:solidFill>
            <a:schemeClr val="accent1"/>
          </a:solidFill>
          <a:ln w="22225" cap="flat" cmpd="sng" algn="ctr">
            <a:solidFill>
              <a:srgbClr val="000090"/>
            </a:solidFill>
            <a:prstDash val="solid"/>
            <a:round/>
            <a:headEnd type="none" w="med" len="med"/>
            <a:tailEnd type="none" w="med" len="med"/>
          </a:ln>
          <a:effectLst>
            <a:outerShdw blurRad="50800" dist="38100" dir="2700000" algn="tl" rotWithShape="0">
              <a:srgbClr val="000000">
                <a:alpha val="43000"/>
              </a:srgbClr>
            </a:outerShdw>
          </a:effectLst>
        </p:spPr>
      </p:cxnSp>
      <p:sp>
        <p:nvSpPr>
          <p:cNvPr id="15" name="Text Placeholder 14"/>
          <p:cNvSpPr>
            <a:spLocks noGrp="1"/>
          </p:cNvSpPr>
          <p:nvPr>
            <p:ph type="body" sz="quarter" idx="10" hasCustomPrompt="1"/>
          </p:nvPr>
        </p:nvSpPr>
        <p:spPr>
          <a:xfrm>
            <a:off x="304800" y="838200"/>
            <a:ext cx="8610600" cy="533400"/>
          </a:xfrm>
        </p:spPr>
        <p:txBody>
          <a:bodyPr/>
          <a:lstStyle>
            <a:lvl1pPr marL="0" indent="0">
              <a:buFontTx/>
              <a:buNone/>
              <a:defRPr sz="2200" baseline="0">
                <a:solidFill>
                  <a:srgbClr val="800000"/>
                </a:solidFill>
              </a:defRPr>
            </a:lvl1pPr>
          </a:lstStyle>
          <a:p>
            <a:pPr lvl="0"/>
            <a:r>
              <a:rPr lang="en-US" dirty="0" smtClean="0"/>
              <a:t>Click to edit subtitle text</a:t>
            </a:r>
          </a:p>
        </p:txBody>
      </p:sp>
      <p:sp>
        <p:nvSpPr>
          <p:cNvPr id="6" name="Rectangle 6"/>
          <p:cNvSpPr>
            <a:spLocks noGrp="1" noChangeArrowheads="1"/>
          </p:cNvSpPr>
          <p:nvPr>
            <p:ph type="sldNum" sz="quarter" idx="4"/>
          </p:nvPr>
        </p:nvSpPr>
        <p:spPr bwMode="auto">
          <a:xfrm>
            <a:off x="8610600" y="6579100"/>
            <a:ext cx="457200" cy="228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b="0">
                <a:solidFill>
                  <a:srgbClr val="D9D9D9"/>
                </a:solidFill>
              </a:defRPr>
            </a:lvl1pPr>
          </a:lstStyle>
          <a:p>
            <a:fld id="{6EF36E0C-29D7-3046-B978-7B10A2E0CECE}" type="slidenum">
              <a:rPr lang="en-US" smtClean="0"/>
              <a:pPr/>
              <a:t>‹#›</a:t>
            </a:fld>
            <a:endParaRPr lang="en-US" dirty="0"/>
          </a:p>
        </p:txBody>
      </p:sp>
    </p:spTree>
    <p:extLst>
      <p:ext uri="{BB962C8B-B14F-4D97-AF65-F5344CB8AC3E}">
        <p14:creationId xmlns:p14="http://schemas.microsoft.com/office/powerpoint/2010/main" val="13573618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w/non-layered bullet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04800" y="228600"/>
            <a:ext cx="8610600" cy="533400"/>
          </a:xfrm>
        </p:spPr>
        <p:txBody>
          <a:bodyPr/>
          <a:lstStyle>
            <a:lvl1pPr algn="l">
              <a:defRPr sz="2800"/>
            </a:lvl1pPr>
          </a:lstStyle>
          <a:p>
            <a:r>
              <a:rPr lang="en-US" dirty="0" smtClean="0"/>
              <a:t>Click to add title text</a:t>
            </a:r>
            <a:endParaRPr lang="en-US" dirty="0"/>
          </a:p>
        </p:txBody>
      </p:sp>
      <p:sp>
        <p:nvSpPr>
          <p:cNvPr id="3" name="Content Placeholder 2"/>
          <p:cNvSpPr>
            <a:spLocks noGrp="1"/>
          </p:cNvSpPr>
          <p:nvPr>
            <p:ph idx="1"/>
          </p:nvPr>
        </p:nvSpPr>
        <p:spPr>
          <a:xfrm>
            <a:off x="304800" y="1524000"/>
            <a:ext cx="8610600" cy="4572000"/>
          </a:xfrm>
        </p:spPr>
        <p:txBody>
          <a:bodyPr/>
          <a:lstStyle>
            <a:lvl1pPr marL="342900" indent="-342900">
              <a:buFont typeface="Arial"/>
              <a:buChar char="•"/>
              <a:defRPr sz="2400">
                <a:solidFill>
                  <a:schemeClr val="tx1"/>
                </a:solidFill>
              </a:defRPr>
            </a:lvl1pPr>
            <a:lvl2pPr marL="742950" indent="-285750">
              <a:buFont typeface="Arial"/>
              <a:buChar char="•"/>
              <a:defRPr sz="2200">
                <a:solidFill>
                  <a:schemeClr val="tx1"/>
                </a:solidFill>
              </a:defRPr>
            </a:lvl2pPr>
            <a:lvl3pPr marL="1201738" indent="0">
              <a:buFontTx/>
              <a:buNone/>
              <a:defRPr sz="2000" i="1">
                <a:solidFill>
                  <a:schemeClr val="tx1"/>
                </a:solidFill>
              </a:defRPr>
            </a:lvl3pPr>
            <a:lvl4pPr marL="1600200" indent="-228600">
              <a:buFont typeface="Wingdings" charset="2"/>
              <a:buChar char="§"/>
              <a:defRPr/>
            </a:lvl4pPr>
            <a:lvl5pPr marL="2057400" indent="-228600">
              <a:buFont typeface="Wingdings" charset="2"/>
              <a:buChar char="§"/>
              <a:defRPr/>
            </a:lvl5pPr>
          </a:lstStyle>
          <a:p>
            <a:pPr lvl="0"/>
            <a:r>
              <a:rPr lang="en-US" dirty="0" smtClean="0"/>
              <a:t>Click to edit</a:t>
            </a:r>
          </a:p>
        </p:txBody>
      </p:sp>
      <p:cxnSp>
        <p:nvCxnSpPr>
          <p:cNvPr id="8" name="Straight Connector 7"/>
          <p:cNvCxnSpPr/>
          <p:nvPr userDrawn="1"/>
        </p:nvCxnSpPr>
        <p:spPr bwMode="auto">
          <a:xfrm>
            <a:off x="304800" y="838200"/>
            <a:ext cx="8610600" cy="0"/>
          </a:xfrm>
          <a:prstGeom prst="line">
            <a:avLst/>
          </a:prstGeom>
          <a:solidFill>
            <a:schemeClr val="accent1"/>
          </a:solidFill>
          <a:ln w="22225" cap="flat" cmpd="sng" algn="ctr">
            <a:solidFill>
              <a:srgbClr val="000090"/>
            </a:solidFill>
            <a:prstDash val="solid"/>
            <a:round/>
            <a:headEnd type="none" w="med" len="med"/>
            <a:tailEnd type="none" w="med" len="med"/>
          </a:ln>
          <a:effectLst>
            <a:outerShdw blurRad="50800" dist="38100" dir="2700000" algn="tl" rotWithShape="0">
              <a:srgbClr val="000000">
                <a:alpha val="43000"/>
              </a:srgbClr>
            </a:outerShdw>
          </a:effectLst>
        </p:spPr>
      </p:cxnSp>
      <p:sp>
        <p:nvSpPr>
          <p:cNvPr id="6" name="Text Placeholder 14"/>
          <p:cNvSpPr>
            <a:spLocks noGrp="1"/>
          </p:cNvSpPr>
          <p:nvPr>
            <p:ph type="body" sz="quarter" idx="10" hasCustomPrompt="1"/>
          </p:nvPr>
        </p:nvSpPr>
        <p:spPr>
          <a:xfrm>
            <a:off x="304800" y="838200"/>
            <a:ext cx="8610600" cy="533400"/>
          </a:xfrm>
        </p:spPr>
        <p:txBody>
          <a:bodyPr/>
          <a:lstStyle>
            <a:lvl1pPr marL="0" indent="0">
              <a:buFontTx/>
              <a:buNone/>
              <a:defRPr sz="2200" baseline="0">
                <a:solidFill>
                  <a:srgbClr val="800000"/>
                </a:solidFill>
              </a:defRPr>
            </a:lvl1pPr>
          </a:lstStyle>
          <a:p>
            <a:pPr lvl="0"/>
            <a:r>
              <a:rPr lang="en-US" dirty="0" smtClean="0"/>
              <a:t>Click to edit subtitle text</a:t>
            </a:r>
          </a:p>
        </p:txBody>
      </p:sp>
      <p:sp>
        <p:nvSpPr>
          <p:cNvPr id="7" name="Slide Number Placeholder 6"/>
          <p:cNvSpPr>
            <a:spLocks noGrp="1" noChangeArrowheads="1"/>
          </p:cNvSpPr>
          <p:nvPr>
            <p:ph type="sldNum" sz="quarter" idx="4"/>
          </p:nvPr>
        </p:nvSpPr>
        <p:spPr bwMode="auto">
          <a:xfrm>
            <a:off x="8610600" y="6579100"/>
            <a:ext cx="457200" cy="228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b="0">
                <a:solidFill>
                  <a:srgbClr val="D9D9D9"/>
                </a:solidFill>
              </a:defRPr>
            </a:lvl1pPr>
          </a:lstStyle>
          <a:p>
            <a:fld id="{6EF36E0C-29D7-3046-B978-7B10A2E0CECE}" type="slidenum">
              <a:rPr lang="en-US" smtClean="0"/>
              <a:pPr/>
              <a:t>‹#›</a:t>
            </a:fld>
            <a:endParaRPr lang="en-US" dirty="0"/>
          </a:p>
        </p:txBody>
      </p:sp>
    </p:spTree>
    <p:extLst>
      <p:ext uri="{BB962C8B-B14F-4D97-AF65-F5344CB8AC3E}">
        <p14:creationId xmlns:p14="http://schemas.microsoft.com/office/powerpoint/2010/main" val="13327056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Long Title w/layered bullet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04800" y="228600"/>
            <a:ext cx="8610600" cy="990600"/>
          </a:xfrm>
        </p:spPr>
        <p:txBody>
          <a:bodyPr/>
          <a:lstStyle>
            <a:lvl1pPr algn="l">
              <a:defRPr sz="2800" baseline="0"/>
            </a:lvl1pPr>
          </a:lstStyle>
          <a:p>
            <a:r>
              <a:rPr lang="en-US" dirty="0" smtClean="0"/>
              <a:t>Click to add title text, which is a really, really, really long title</a:t>
            </a:r>
            <a:endParaRPr lang="en-US" dirty="0"/>
          </a:p>
        </p:txBody>
      </p:sp>
      <p:cxnSp>
        <p:nvCxnSpPr>
          <p:cNvPr id="8" name="Straight Connector 7"/>
          <p:cNvCxnSpPr/>
          <p:nvPr userDrawn="1"/>
        </p:nvCxnSpPr>
        <p:spPr bwMode="auto">
          <a:xfrm>
            <a:off x="304800" y="1219200"/>
            <a:ext cx="8610600" cy="0"/>
          </a:xfrm>
          <a:prstGeom prst="line">
            <a:avLst/>
          </a:prstGeom>
          <a:solidFill>
            <a:schemeClr val="accent1"/>
          </a:solidFill>
          <a:ln w="22225" cap="flat" cmpd="sng" algn="ctr">
            <a:solidFill>
              <a:srgbClr val="000090"/>
            </a:solidFill>
            <a:prstDash val="solid"/>
            <a:round/>
            <a:headEnd type="none" w="med" len="med"/>
            <a:tailEnd type="none" w="med" len="med"/>
          </a:ln>
          <a:effectLst>
            <a:outerShdw blurRad="50800" dist="38100" dir="2700000" algn="tl" rotWithShape="0">
              <a:srgbClr val="000000">
                <a:alpha val="43000"/>
              </a:srgbClr>
            </a:outerShdw>
          </a:effectLst>
        </p:spPr>
      </p:cxnSp>
      <p:sp>
        <p:nvSpPr>
          <p:cNvPr id="11" name="Content Placeholder 2"/>
          <p:cNvSpPr>
            <a:spLocks noGrp="1"/>
          </p:cNvSpPr>
          <p:nvPr>
            <p:ph idx="1"/>
          </p:nvPr>
        </p:nvSpPr>
        <p:spPr>
          <a:xfrm>
            <a:off x="304800" y="1905000"/>
            <a:ext cx="8610600" cy="4191000"/>
          </a:xfrm>
        </p:spPr>
        <p:txBody>
          <a:bodyPr/>
          <a:lstStyle>
            <a:lvl1pPr marL="0" indent="0">
              <a:buFontTx/>
              <a:buNone/>
              <a:defRPr sz="2400">
                <a:solidFill>
                  <a:schemeClr val="tx1"/>
                </a:solidFill>
              </a:defRPr>
            </a:lvl1pPr>
            <a:lvl2pPr marL="742950" indent="-285750">
              <a:buFont typeface="Arial"/>
              <a:buChar char="•"/>
              <a:defRPr sz="2200">
                <a:solidFill>
                  <a:schemeClr val="tx1"/>
                </a:solidFill>
              </a:defRPr>
            </a:lvl2pPr>
            <a:lvl3pPr marL="1544638" indent="-342900">
              <a:buFont typeface="Arial"/>
              <a:buChar char="•"/>
              <a:defRPr sz="2000" i="1">
                <a:solidFill>
                  <a:schemeClr val="tx1"/>
                </a:solidFill>
              </a:defRPr>
            </a:lvl3pPr>
            <a:lvl4pPr marL="1600200" indent="-228600">
              <a:buFont typeface="Wingdings" charset="2"/>
              <a:buChar char="§"/>
              <a:defRPr/>
            </a:lvl4pPr>
            <a:lvl5pPr marL="2057400" indent="-228600">
              <a:buFont typeface="Wingdings" charset="2"/>
              <a:buChar char="§"/>
              <a:defRPr/>
            </a:lvl5pPr>
          </a:lstStyle>
          <a:p>
            <a:pPr lvl="0"/>
            <a:r>
              <a:rPr lang="en-US" dirty="0" smtClean="0"/>
              <a:t>Click to edit </a:t>
            </a:r>
          </a:p>
          <a:p>
            <a:pPr lvl="1"/>
            <a:r>
              <a:rPr lang="en-US" dirty="0" smtClean="0"/>
              <a:t>Second level</a:t>
            </a:r>
          </a:p>
          <a:p>
            <a:pPr lvl="2"/>
            <a:r>
              <a:rPr lang="en-US" dirty="0" smtClean="0"/>
              <a:t>Third level</a:t>
            </a:r>
          </a:p>
        </p:txBody>
      </p:sp>
      <p:sp>
        <p:nvSpPr>
          <p:cNvPr id="13" name="Text Placeholder 14"/>
          <p:cNvSpPr>
            <a:spLocks noGrp="1"/>
          </p:cNvSpPr>
          <p:nvPr>
            <p:ph type="body" sz="quarter" idx="10" hasCustomPrompt="1"/>
          </p:nvPr>
        </p:nvSpPr>
        <p:spPr>
          <a:xfrm>
            <a:off x="304800" y="1219200"/>
            <a:ext cx="8610600" cy="533400"/>
          </a:xfrm>
        </p:spPr>
        <p:txBody>
          <a:bodyPr/>
          <a:lstStyle>
            <a:lvl1pPr marL="0" indent="0">
              <a:buFontTx/>
              <a:buNone/>
              <a:defRPr sz="2200" baseline="0">
                <a:solidFill>
                  <a:srgbClr val="800000"/>
                </a:solidFill>
              </a:defRPr>
            </a:lvl1pPr>
          </a:lstStyle>
          <a:p>
            <a:pPr lvl="0"/>
            <a:r>
              <a:rPr lang="en-US" dirty="0" smtClean="0"/>
              <a:t>Click to edit subtitle text</a:t>
            </a:r>
          </a:p>
        </p:txBody>
      </p:sp>
      <p:sp>
        <p:nvSpPr>
          <p:cNvPr id="6" name="Rectangle 6"/>
          <p:cNvSpPr>
            <a:spLocks noGrp="1" noChangeArrowheads="1"/>
          </p:cNvSpPr>
          <p:nvPr>
            <p:ph type="sldNum" sz="quarter" idx="4"/>
          </p:nvPr>
        </p:nvSpPr>
        <p:spPr bwMode="auto">
          <a:xfrm>
            <a:off x="8610600" y="6579100"/>
            <a:ext cx="457200" cy="228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b="0">
                <a:solidFill>
                  <a:srgbClr val="D9D9D9"/>
                </a:solidFill>
              </a:defRPr>
            </a:lvl1pPr>
          </a:lstStyle>
          <a:p>
            <a:fld id="{6EF36E0C-29D7-3046-B978-7B10A2E0CECE}" type="slidenum">
              <a:rPr lang="en-US" smtClean="0"/>
              <a:pPr/>
              <a:t>‹#›</a:t>
            </a:fld>
            <a:endParaRPr lang="en-US" dirty="0"/>
          </a:p>
        </p:txBody>
      </p:sp>
    </p:spTree>
    <p:extLst>
      <p:ext uri="{BB962C8B-B14F-4D97-AF65-F5344CB8AC3E}">
        <p14:creationId xmlns:p14="http://schemas.microsoft.com/office/powerpoint/2010/main" val="34864748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Long title w/non-layered bullet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04800" y="228600"/>
            <a:ext cx="8610600" cy="990600"/>
          </a:xfrm>
        </p:spPr>
        <p:txBody>
          <a:bodyPr/>
          <a:lstStyle>
            <a:lvl1pPr algn="l">
              <a:defRPr sz="2800"/>
            </a:lvl1pPr>
          </a:lstStyle>
          <a:p>
            <a:r>
              <a:rPr lang="en-US" dirty="0" smtClean="0"/>
              <a:t>Click to add title text, which is a really, really, really long title</a:t>
            </a:r>
            <a:endParaRPr lang="en-US" dirty="0"/>
          </a:p>
        </p:txBody>
      </p:sp>
      <p:cxnSp>
        <p:nvCxnSpPr>
          <p:cNvPr id="8" name="Straight Connector 7"/>
          <p:cNvCxnSpPr/>
          <p:nvPr userDrawn="1"/>
        </p:nvCxnSpPr>
        <p:spPr bwMode="auto">
          <a:xfrm>
            <a:off x="304800" y="1219200"/>
            <a:ext cx="8610600" cy="0"/>
          </a:xfrm>
          <a:prstGeom prst="line">
            <a:avLst/>
          </a:prstGeom>
          <a:solidFill>
            <a:schemeClr val="accent1"/>
          </a:solidFill>
          <a:ln w="22225" cap="flat" cmpd="sng" algn="ctr">
            <a:solidFill>
              <a:srgbClr val="000090"/>
            </a:solidFill>
            <a:prstDash val="solid"/>
            <a:round/>
            <a:headEnd type="none" w="med" len="med"/>
            <a:tailEnd type="none" w="med" len="med"/>
          </a:ln>
          <a:effectLst>
            <a:outerShdw blurRad="50800" dist="38100" dir="2700000" algn="tl" rotWithShape="0">
              <a:srgbClr val="000000">
                <a:alpha val="43000"/>
              </a:srgbClr>
            </a:outerShdw>
          </a:effectLst>
        </p:spPr>
      </p:cxnSp>
      <p:sp>
        <p:nvSpPr>
          <p:cNvPr id="11" name="Content Placeholder 2"/>
          <p:cNvSpPr>
            <a:spLocks noGrp="1"/>
          </p:cNvSpPr>
          <p:nvPr>
            <p:ph idx="1"/>
          </p:nvPr>
        </p:nvSpPr>
        <p:spPr>
          <a:xfrm>
            <a:off x="304800" y="1905000"/>
            <a:ext cx="8610600" cy="4191000"/>
          </a:xfrm>
        </p:spPr>
        <p:txBody>
          <a:bodyPr/>
          <a:lstStyle>
            <a:lvl1pPr marL="342900" indent="-342900">
              <a:buFont typeface="Arial"/>
              <a:buChar char="•"/>
              <a:defRPr sz="2400">
                <a:solidFill>
                  <a:schemeClr val="tx1"/>
                </a:solidFill>
              </a:defRPr>
            </a:lvl1pPr>
            <a:lvl2pPr marL="742950" indent="-285750">
              <a:buFont typeface="Arial"/>
              <a:buChar char="•"/>
              <a:defRPr sz="2200">
                <a:solidFill>
                  <a:schemeClr val="tx1"/>
                </a:solidFill>
              </a:defRPr>
            </a:lvl2pPr>
            <a:lvl3pPr marL="1201738" indent="0">
              <a:buFontTx/>
              <a:buNone/>
              <a:defRPr sz="2000" i="1">
                <a:solidFill>
                  <a:schemeClr val="tx1"/>
                </a:solidFill>
              </a:defRPr>
            </a:lvl3pPr>
            <a:lvl4pPr marL="1600200" indent="-228600">
              <a:buFont typeface="Wingdings" charset="2"/>
              <a:buChar char="§"/>
              <a:defRPr/>
            </a:lvl4pPr>
            <a:lvl5pPr marL="2057400" indent="-228600">
              <a:buFont typeface="Wingdings" charset="2"/>
              <a:buChar char="§"/>
              <a:defRPr/>
            </a:lvl5pPr>
          </a:lstStyle>
          <a:p>
            <a:pPr lvl="0"/>
            <a:r>
              <a:rPr lang="en-US" dirty="0" smtClean="0"/>
              <a:t>Click to edit</a:t>
            </a:r>
          </a:p>
        </p:txBody>
      </p:sp>
      <p:sp>
        <p:nvSpPr>
          <p:cNvPr id="6" name="Text Placeholder 14"/>
          <p:cNvSpPr>
            <a:spLocks noGrp="1"/>
          </p:cNvSpPr>
          <p:nvPr>
            <p:ph type="body" sz="quarter" idx="10" hasCustomPrompt="1"/>
          </p:nvPr>
        </p:nvSpPr>
        <p:spPr>
          <a:xfrm>
            <a:off x="304800" y="1219200"/>
            <a:ext cx="8610600" cy="533400"/>
          </a:xfrm>
        </p:spPr>
        <p:txBody>
          <a:bodyPr/>
          <a:lstStyle>
            <a:lvl1pPr marL="0" indent="0">
              <a:buFontTx/>
              <a:buNone/>
              <a:defRPr sz="2200" baseline="0">
                <a:solidFill>
                  <a:srgbClr val="800000"/>
                </a:solidFill>
              </a:defRPr>
            </a:lvl1pPr>
          </a:lstStyle>
          <a:p>
            <a:pPr lvl="0"/>
            <a:r>
              <a:rPr lang="en-US" dirty="0" smtClean="0"/>
              <a:t>Click to edit subtitle text</a:t>
            </a:r>
          </a:p>
        </p:txBody>
      </p:sp>
      <p:sp>
        <p:nvSpPr>
          <p:cNvPr id="7" name="Slide Number Placeholder 6"/>
          <p:cNvSpPr>
            <a:spLocks noGrp="1" noChangeArrowheads="1"/>
          </p:cNvSpPr>
          <p:nvPr>
            <p:ph type="sldNum" sz="quarter" idx="4"/>
          </p:nvPr>
        </p:nvSpPr>
        <p:spPr bwMode="auto">
          <a:xfrm>
            <a:off x="8610600" y="6579100"/>
            <a:ext cx="457200" cy="228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b="0">
                <a:solidFill>
                  <a:srgbClr val="D9D9D9"/>
                </a:solidFill>
              </a:defRPr>
            </a:lvl1pPr>
          </a:lstStyle>
          <a:p>
            <a:fld id="{6EF36E0C-29D7-3046-B978-7B10A2E0CECE}" type="slidenum">
              <a:rPr lang="en-US" smtClean="0"/>
              <a:pPr/>
              <a:t>‹#›</a:t>
            </a:fld>
            <a:endParaRPr lang="en-US" dirty="0"/>
          </a:p>
        </p:txBody>
      </p:sp>
    </p:spTree>
    <p:extLst>
      <p:ext uri="{BB962C8B-B14F-4D97-AF65-F5344CB8AC3E}">
        <p14:creationId xmlns:p14="http://schemas.microsoft.com/office/powerpoint/2010/main" val="20645326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plit Slide">
    <p:spTree>
      <p:nvGrpSpPr>
        <p:cNvPr id="1" name=""/>
        <p:cNvGrpSpPr/>
        <p:nvPr/>
      </p:nvGrpSpPr>
      <p:grpSpPr>
        <a:xfrm>
          <a:off x="0" y="0"/>
          <a:ext cx="0" cy="0"/>
          <a:chOff x="0" y="0"/>
          <a:chExt cx="0" cy="0"/>
        </a:xfrm>
      </p:grpSpPr>
      <p:sp>
        <p:nvSpPr>
          <p:cNvPr id="9" name="Title 1"/>
          <p:cNvSpPr>
            <a:spLocks noGrp="1"/>
          </p:cNvSpPr>
          <p:nvPr>
            <p:ph type="title"/>
          </p:nvPr>
        </p:nvSpPr>
        <p:spPr>
          <a:xfrm>
            <a:off x="304800" y="228600"/>
            <a:ext cx="8610600" cy="533400"/>
          </a:xfrm>
        </p:spPr>
        <p:txBody>
          <a:bodyPr/>
          <a:lstStyle>
            <a:lvl1pPr algn="l">
              <a:defRPr sz="2800"/>
            </a:lvl1pPr>
          </a:lstStyle>
          <a:p>
            <a:r>
              <a:rPr lang="en-US" dirty="0" smtClean="0"/>
              <a:t>Click to edit Master title style</a:t>
            </a:r>
            <a:endParaRPr lang="en-US" dirty="0"/>
          </a:p>
        </p:txBody>
      </p:sp>
      <p:cxnSp>
        <p:nvCxnSpPr>
          <p:cNvPr id="10" name="Straight Connector 9"/>
          <p:cNvCxnSpPr/>
          <p:nvPr userDrawn="1"/>
        </p:nvCxnSpPr>
        <p:spPr bwMode="auto">
          <a:xfrm>
            <a:off x="304800" y="838200"/>
            <a:ext cx="8610600" cy="0"/>
          </a:xfrm>
          <a:prstGeom prst="line">
            <a:avLst/>
          </a:prstGeom>
          <a:solidFill>
            <a:schemeClr val="accent1"/>
          </a:solidFill>
          <a:ln w="22225" cap="flat" cmpd="sng" algn="ctr">
            <a:solidFill>
              <a:srgbClr val="000090"/>
            </a:solidFill>
            <a:prstDash val="solid"/>
            <a:round/>
            <a:headEnd type="none" w="med" len="med"/>
            <a:tailEnd type="none" w="med" len="med"/>
          </a:ln>
          <a:effectLst>
            <a:outerShdw blurRad="50800" dist="38100" dir="2700000" algn="tl" rotWithShape="0">
              <a:srgbClr val="000000">
                <a:alpha val="43000"/>
              </a:srgbClr>
            </a:outerShdw>
          </a:effectLst>
        </p:spPr>
      </p:cxnSp>
      <p:sp>
        <p:nvSpPr>
          <p:cNvPr id="16" name="Content Placeholder 2"/>
          <p:cNvSpPr>
            <a:spLocks noGrp="1"/>
          </p:cNvSpPr>
          <p:nvPr>
            <p:ph idx="1"/>
          </p:nvPr>
        </p:nvSpPr>
        <p:spPr>
          <a:xfrm>
            <a:off x="304800" y="1524000"/>
            <a:ext cx="4114800" cy="4572000"/>
          </a:xfrm>
        </p:spPr>
        <p:txBody>
          <a:bodyPr/>
          <a:lstStyle>
            <a:lvl1pPr marL="0" indent="0">
              <a:buFontTx/>
              <a:buNone/>
              <a:defRPr sz="2400">
                <a:solidFill>
                  <a:schemeClr val="tx1"/>
                </a:solidFill>
              </a:defRPr>
            </a:lvl1pPr>
            <a:lvl2pPr marL="742950" indent="-285750">
              <a:buFont typeface="Arial"/>
              <a:buChar char="•"/>
              <a:defRPr sz="2200">
                <a:solidFill>
                  <a:schemeClr val="tx1"/>
                </a:solidFill>
              </a:defRPr>
            </a:lvl2pPr>
            <a:lvl3pPr marL="1544638" indent="-342900">
              <a:buFont typeface="Arial"/>
              <a:buChar char="•"/>
              <a:defRPr sz="2000" i="1">
                <a:solidFill>
                  <a:schemeClr val="tx1"/>
                </a:solidFill>
              </a:defRPr>
            </a:lvl3pPr>
            <a:lvl4pPr marL="1600200" indent="-228600">
              <a:buFont typeface="Wingdings" charset="2"/>
              <a:buChar char="§"/>
              <a:defRPr/>
            </a:lvl4pPr>
            <a:lvl5pPr marL="2057400" indent="-228600">
              <a:buFont typeface="Wingdings" charset="2"/>
              <a:buChar char="§"/>
              <a:defRPr/>
            </a:lvl5pPr>
          </a:lstStyle>
          <a:p>
            <a:pPr lvl="0"/>
            <a:r>
              <a:rPr lang="en-US" dirty="0" smtClean="0"/>
              <a:t>Click to edit </a:t>
            </a:r>
          </a:p>
          <a:p>
            <a:pPr lvl="1"/>
            <a:r>
              <a:rPr lang="en-US" dirty="0" smtClean="0"/>
              <a:t>Second level</a:t>
            </a:r>
          </a:p>
          <a:p>
            <a:pPr lvl="2"/>
            <a:r>
              <a:rPr lang="en-US" dirty="0" smtClean="0"/>
              <a:t>Third level</a:t>
            </a:r>
          </a:p>
        </p:txBody>
      </p:sp>
      <p:sp>
        <p:nvSpPr>
          <p:cNvPr id="17" name="Content Placeholder 2"/>
          <p:cNvSpPr>
            <a:spLocks noGrp="1"/>
          </p:cNvSpPr>
          <p:nvPr>
            <p:ph idx="10"/>
          </p:nvPr>
        </p:nvSpPr>
        <p:spPr>
          <a:xfrm>
            <a:off x="4724400" y="1524000"/>
            <a:ext cx="4114800" cy="4572000"/>
          </a:xfrm>
        </p:spPr>
        <p:txBody>
          <a:bodyPr/>
          <a:lstStyle>
            <a:lvl1pPr marL="0" indent="0">
              <a:buFontTx/>
              <a:buNone/>
              <a:defRPr sz="2400">
                <a:solidFill>
                  <a:schemeClr val="tx1"/>
                </a:solidFill>
              </a:defRPr>
            </a:lvl1pPr>
            <a:lvl2pPr marL="742950" indent="-285750">
              <a:buFont typeface="Arial"/>
              <a:buChar char="•"/>
              <a:defRPr sz="2200">
                <a:solidFill>
                  <a:schemeClr val="tx1"/>
                </a:solidFill>
              </a:defRPr>
            </a:lvl2pPr>
            <a:lvl3pPr marL="1544638" indent="-342900">
              <a:buFont typeface="Arial"/>
              <a:buChar char="•"/>
              <a:defRPr sz="2000" i="1">
                <a:solidFill>
                  <a:schemeClr val="tx1"/>
                </a:solidFill>
              </a:defRPr>
            </a:lvl3pPr>
            <a:lvl4pPr marL="1600200" indent="-228600">
              <a:buFont typeface="Wingdings" charset="2"/>
              <a:buChar char="§"/>
              <a:defRPr/>
            </a:lvl4pPr>
            <a:lvl5pPr marL="2057400" indent="-228600">
              <a:buFont typeface="Wingdings" charset="2"/>
              <a:buChar char="§"/>
              <a:defRPr/>
            </a:lvl5pPr>
          </a:lstStyle>
          <a:p>
            <a:pPr lvl="0"/>
            <a:r>
              <a:rPr lang="en-US" dirty="0" smtClean="0"/>
              <a:t>Click to edit</a:t>
            </a:r>
          </a:p>
          <a:p>
            <a:pPr lvl="1"/>
            <a:r>
              <a:rPr lang="en-US" dirty="0" smtClean="0"/>
              <a:t>Second level</a:t>
            </a:r>
          </a:p>
          <a:p>
            <a:pPr lvl="2"/>
            <a:r>
              <a:rPr lang="en-US" dirty="0" smtClean="0"/>
              <a:t>Third level</a:t>
            </a:r>
          </a:p>
        </p:txBody>
      </p:sp>
      <p:sp>
        <p:nvSpPr>
          <p:cNvPr id="18" name="Text Placeholder 14"/>
          <p:cNvSpPr>
            <a:spLocks noGrp="1"/>
          </p:cNvSpPr>
          <p:nvPr>
            <p:ph type="body" sz="quarter" idx="11" hasCustomPrompt="1"/>
          </p:nvPr>
        </p:nvSpPr>
        <p:spPr>
          <a:xfrm>
            <a:off x="304800" y="838200"/>
            <a:ext cx="8610600" cy="533400"/>
          </a:xfrm>
        </p:spPr>
        <p:txBody>
          <a:bodyPr/>
          <a:lstStyle>
            <a:lvl1pPr marL="0" indent="0">
              <a:buFontTx/>
              <a:buNone/>
              <a:defRPr sz="2200" baseline="0">
                <a:solidFill>
                  <a:srgbClr val="800000"/>
                </a:solidFill>
              </a:defRPr>
            </a:lvl1pPr>
          </a:lstStyle>
          <a:p>
            <a:pPr lvl="0"/>
            <a:r>
              <a:rPr lang="en-US" dirty="0" smtClean="0"/>
              <a:t>Click to edit subtitle text</a:t>
            </a:r>
          </a:p>
        </p:txBody>
      </p:sp>
      <p:sp>
        <p:nvSpPr>
          <p:cNvPr id="7" name="Slide Number Placeholder 6"/>
          <p:cNvSpPr>
            <a:spLocks noGrp="1" noChangeArrowheads="1"/>
          </p:cNvSpPr>
          <p:nvPr>
            <p:ph type="sldNum" sz="quarter" idx="4"/>
          </p:nvPr>
        </p:nvSpPr>
        <p:spPr bwMode="auto">
          <a:xfrm>
            <a:off x="8610600" y="6579100"/>
            <a:ext cx="457200" cy="228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b="0">
                <a:solidFill>
                  <a:srgbClr val="D9D9D9"/>
                </a:solidFill>
              </a:defRPr>
            </a:lvl1pPr>
          </a:lstStyle>
          <a:p>
            <a:fld id="{6EF36E0C-29D7-3046-B978-7B10A2E0CECE}" type="slidenum">
              <a:rPr lang="en-US" smtClean="0"/>
              <a:pPr/>
              <a:t>‹#›</a:t>
            </a:fld>
            <a:endParaRPr lang="en-US" dirty="0"/>
          </a:p>
        </p:txBody>
      </p:sp>
    </p:spTree>
    <p:extLst>
      <p:ext uri="{BB962C8B-B14F-4D97-AF65-F5344CB8AC3E}">
        <p14:creationId xmlns:p14="http://schemas.microsoft.com/office/powerpoint/2010/main" val="34530242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ransition Sli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04800" y="2514600"/>
            <a:ext cx="8610600" cy="990600"/>
          </a:xfrm>
        </p:spPr>
        <p:txBody>
          <a:bodyPr/>
          <a:lstStyle>
            <a:lvl1pPr algn="ctr">
              <a:defRPr sz="2800" b="0" baseline="0"/>
            </a:lvl1pPr>
          </a:lstStyle>
          <a:p>
            <a:r>
              <a:rPr lang="en-US" dirty="0" smtClean="0"/>
              <a:t>This is a transition slide with a centered title</a:t>
            </a:r>
            <a:endParaRPr lang="en-US" dirty="0"/>
          </a:p>
        </p:txBody>
      </p:sp>
      <p:sp>
        <p:nvSpPr>
          <p:cNvPr id="3" name="Rectangle 6"/>
          <p:cNvSpPr>
            <a:spLocks noGrp="1" noChangeArrowheads="1"/>
          </p:cNvSpPr>
          <p:nvPr>
            <p:ph type="sldNum" sz="quarter" idx="4"/>
          </p:nvPr>
        </p:nvSpPr>
        <p:spPr bwMode="auto">
          <a:xfrm>
            <a:off x="8610600" y="6579100"/>
            <a:ext cx="457200" cy="228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b="0">
                <a:solidFill>
                  <a:srgbClr val="D9D9D9"/>
                </a:solidFill>
              </a:defRPr>
            </a:lvl1pPr>
          </a:lstStyle>
          <a:p>
            <a:fld id="{6EF36E0C-29D7-3046-B978-7B10A2E0CECE}" type="slidenum">
              <a:rPr lang="en-US" smtClean="0"/>
              <a:pPr/>
              <a:t>‹#›</a:t>
            </a:fld>
            <a:endParaRPr lang="en-US" dirty="0"/>
          </a:p>
        </p:txBody>
      </p:sp>
    </p:spTree>
    <p:extLst>
      <p:ext uri="{BB962C8B-B14F-4D97-AF65-F5344CB8AC3E}">
        <p14:creationId xmlns:p14="http://schemas.microsoft.com/office/powerpoint/2010/main" val="7433313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No title, long text">
    <p:spTree>
      <p:nvGrpSpPr>
        <p:cNvPr id="1" name=""/>
        <p:cNvGrpSpPr/>
        <p:nvPr/>
      </p:nvGrpSpPr>
      <p:grpSpPr>
        <a:xfrm>
          <a:off x="0" y="0"/>
          <a:ext cx="0" cy="0"/>
          <a:chOff x="0" y="0"/>
          <a:chExt cx="0" cy="0"/>
        </a:xfrm>
      </p:grpSpPr>
      <p:sp>
        <p:nvSpPr>
          <p:cNvPr id="5" name="Rectangle 6"/>
          <p:cNvSpPr txBox="1">
            <a:spLocks noChangeArrowheads="1"/>
          </p:cNvSpPr>
          <p:nvPr userDrawn="1"/>
        </p:nvSpPr>
        <p:spPr bwMode="auto">
          <a:xfrm>
            <a:off x="8610600" y="6579100"/>
            <a:ext cx="457200" cy="228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defPPr>
              <a:defRPr lang="en-US"/>
            </a:defPPr>
            <a:lvl1pPr algn="r" rtl="0" eaLnBrk="0" fontAlgn="base" hangingPunct="0">
              <a:spcBef>
                <a:spcPct val="0"/>
              </a:spcBef>
              <a:spcAft>
                <a:spcPct val="0"/>
              </a:spcAft>
              <a:defRPr sz="1200" b="0" kern="1200">
                <a:solidFill>
                  <a:schemeClr val="bg1"/>
                </a:solidFill>
                <a:latin typeface="Arial"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Arial" charset="0"/>
                <a:ea typeface="ヒラギノ角ゴ Pro W3" charset="0"/>
                <a:cs typeface="ヒラギノ角ゴ Pro W3" charset="0"/>
              </a:defRPr>
            </a:lvl9pPr>
          </a:lstStyle>
          <a:p>
            <a:fld id="{2E755760-801E-B94C-BD4D-729510EB6590}" type="slidenum">
              <a:rPr lang="en-US" smtClean="0"/>
              <a:pPr/>
              <a:t>‹#›</a:t>
            </a:fld>
            <a:endParaRPr lang="en-US" dirty="0"/>
          </a:p>
        </p:txBody>
      </p:sp>
      <p:sp>
        <p:nvSpPr>
          <p:cNvPr id="14" name="Text Placeholder 13"/>
          <p:cNvSpPr>
            <a:spLocks noGrp="1"/>
          </p:cNvSpPr>
          <p:nvPr>
            <p:ph type="body" sz="quarter" idx="10" hasCustomPrompt="1"/>
          </p:nvPr>
        </p:nvSpPr>
        <p:spPr>
          <a:xfrm>
            <a:off x="304800" y="381000"/>
            <a:ext cx="8458200" cy="5791200"/>
          </a:xfrm>
        </p:spPr>
        <p:txBody>
          <a:bodyPr/>
          <a:lstStyle>
            <a:lvl1pPr marL="0" indent="0">
              <a:buNone/>
              <a:defRPr sz="2400">
                <a:solidFill>
                  <a:schemeClr val="tx1"/>
                </a:solidFill>
              </a:defRPr>
            </a:lvl1pPr>
          </a:lstStyle>
          <a:p>
            <a:r>
              <a:rPr lang="en-US" dirty="0" smtClean="0"/>
              <a:t>This</a:t>
            </a:r>
            <a:r>
              <a:rPr lang="en-US" baseline="0" dirty="0" smtClean="0"/>
              <a:t> is a t</a:t>
            </a:r>
            <a:r>
              <a:rPr lang="en-US" dirty="0" smtClean="0"/>
              <a:t>ext</a:t>
            </a:r>
            <a:r>
              <a:rPr lang="en-US" baseline="0" dirty="0" smtClean="0"/>
              <a:t> box for long quote, with no bullets</a:t>
            </a:r>
          </a:p>
          <a:p>
            <a:endParaRPr lang="en-US" baseline="0" dirty="0" smtClean="0"/>
          </a:p>
          <a:p>
            <a:r>
              <a:rPr lang="en-US" baseline="0" dirty="0" smtClean="0"/>
              <a:t>This is a very long quote, which extends over multiple lines, and will cover the whole page.  Just keep typing and the box extend downward to fit more and more lines…</a:t>
            </a:r>
            <a:endParaRPr lang="en-US" dirty="0" smtClean="0"/>
          </a:p>
          <a:p>
            <a:pPr lvl="0"/>
            <a:endParaRPr lang="en-US" dirty="0"/>
          </a:p>
        </p:txBody>
      </p:sp>
    </p:spTree>
    <p:extLst>
      <p:ext uri="{BB962C8B-B14F-4D97-AF65-F5344CB8AC3E}">
        <p14:creationId xmlns:p14="http://schemas.microsoft.com/office/powerpoint/2010/main" val="14851145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610600" cy="533400"/>
          </a:xfrm>
        </p:spPr>
        <p:txBody>
          <a:bodyPr/>
          <a:lstStyle>
            <a:lvl1pPr algn="l">
              <a:defRPr sz="2800">
                <a:solidFill>
                  <a:schemeClr val="tx1">
                    <a:lumMod val="75000"/>
                    <a:lumOff val="25000"/>
                  </a:schemeClr>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143000"/>
            <a:ext cx="8610600" cy="4953000"/>
          </a:xfrm>
        </p:spPr>
        <p:txBody>
          <a:bodyPr/>
          <a:lstStyle>
            <a:lvl1pPr marL="342900" indent="-342900">
              <a:buFont typeface="Wingdings" charset="2"/>
              <a:buChar char="§"/>
              <a:defRPr sz="2600">
                <a:solidFill>
                  <a:schemeClr val="tx1">
                    <a:lumMod val="75000"/>
                    <a:lumOff val="25000"/>
                  </a:schemeClr>
                </a:solidFill>
              </a:defRPr>
            </a:lvl1pPr>
            <a:lvl2pPr marL="742950" indent="-285750">
              <a:buFont typeface="Wingdings" charset="2"/>
              <a:buChar char="§"/>
              <a:defRPr sz="2400">
                <a:solidFill>
                  <a:schemeClr val="tx1">
                    <a:lumMod val="75000"/>
                    <a:lumOff val="25000"/>
                  </a:schemeClr>
                </a:solidFill>
              </a:defRPr>
            </a:lvl2pPr>
            <a:lvl3pPr marL="1143000" indent="-228600">
              <a:buFont typeface="Wingdings" charset="2"/>
              <a:buChar char="§"/>
              <a:defRPr sz="2200">
                <a:solidFill>
                  <a:schemeClr val="tx1">
                    <a:lumMod val="75000"/>
                    <a:lumOff val="25000"/>
                  </a:schemeClr>
                </a:solidFill>
              </a:defRPr>
            </a:lvl3pPr>
            <a:lvl4pPr marL="1600200" indent="-228600">
              <a:buFont typeface="Wingdings" charset="2"/>
              <a:buChar char="§"/>
              <a:defRPr>
                <a:solidFill>
                  <a:schemeClr val="tx1">
                    <a:lumMod val="75000"/>
                    <a:lumOff val="25000"/>
                  </a:schemeClr>
                </a:solidFill>
              </a:defRPr>
            </a:lvl4pPr>
            <a:lvl5pPr marL="2057400" indent="-228600">
              <a:buFont typeface="Wingdings" charset="2"/>
              <a:buChar char="§"/>
              <a:defRPr>
                <a:solidFill>
                  <a:schemeClr val="tx1">
                    <a:lumMod val="75000"/>
                    <a:lumOff val="25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Rectangle 6"/>
          <p:cNvSpPr>
            <a:spLocks noGrp="1" noChangeArrowheads="1"/>
          </p:cNvSpPr>
          <p:nvPr>
            <p:ph type="sldNum" sz="quarter" idx="12"/>
          </p:nvPr>
        </p:nvSpPr>
        <p:spPr>
          <a:ln/>
        </p:spPr>
        <p:txBody>
          <a:bodyPr/>
          <a:lstStyle>
            <a:lvl1pPr>
              <a:defRPr>
                <a:solidFill>
                  <a:schemeClr val="tx1">
                    <a:lumMod val="75000"/>
                    <a:lumOff val="25000"/>
                  </a:schemeClr>
                </a:solidFill>
              </a:defRPr>
            </a:lvl1pPr>
          </a:lstStyle>
          <a:p>
            <a:fld id="{2E755760-801E-B94C-BD4D-729510EB6590}" type="slidenum">
              <a:rPr lang="en-US" smtClean="0"/>
              <a:pPr/>
              <a:t>‹#›</a:t>
            </a:fld>
            <a:endParaRPr lang="en-US"/>
          </a:p>
        </p:txBody>
      </p:sp>
      <p:cxnSp>
        <p:nvCxnSpPr>
          <p:cNvPr id="8" name="Straight Connector 7"/>
          <p:cNvCxnSpPr/>
          <p:nvPr userDrawn="1"/>
        </p:nvCxnSpPr>
        <p:spPr bwMode="auto">
          <a:xfrm>
            <a:off x="304800" y="838200"/>
            <a:ext cx="8610600" cy="0"/>
          </a:xfrm>
          <a:prstGeom prst="line">
            <a:avLst/>
          </a:prstGeom>
          <a:solidFill>
            <a:schemeClr val="accent1"/>
          </a:solidFill>
          <a:ln w="22225" cap="flat" cmpd="sng" algn="ctr">
            <a:solidFill>
              <a:schemeClr val="tx1">
                <a:lumMod val="75000"/>
                <a:lumOff val="25000"/>
              </a:schemeClr>
            </a:solidFill>
            <a:prstDash val="solid"/>
            <a:round/>
            <a:headEnd type="none" w="med" len="med"/>
            <a:tailEnd type="none" w="med" len="med"/>
          </a:ln>
          <a:effectLst>
            <a:outerShdw blurRad="50800" dist="38100" dir="2700000" algn="tl" rotWithShape="0">
              <a:srgbClr val="000000">
                <a:alpha val="43000"/>
              </a:srgbClr>
            </a:outerShdw>
          </a:effectLst>
        </p:spPr>
      </p:cxnSp>
    </p:spTree>
    <p:extLst>
      <p:ext uri="{BB962C8B-B14F-4D97-AF65-F5344CB8AC3E}">
        <p14:creationId xmlns:p14="http://schemas.microsoft.com/office/powerpoint/2010/main" val="34148441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1" name="Picture 11" descr="DC Footer without seal"/>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0" y="6403975"/>
            <a:ext cx="9144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6" name="Rectangle 2"/>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30" name="Rectangle 6"/>
          <p:cNvSpPr>
            <a:spLocks noGrp="1" noChangeArrowheads="1"/>
          </p:cNvSpPr>
          <p:nvPr>
            <p:ph type="sldNum" sz="quarter" idx="4"/>
          </p:nvPr>
        </p:nvSpPr>
        <p:spPr bwMode="auto">
          <a:xfrm>
            <a:off x="8610600" y="6579100"/>
            <a:ext cx="457200" cy="228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b="0">
                <a:solidFill>
                  <a:srgbClr val="D9D9D9"/>
                </a:solidFill>
              </a:defRPr>
            </a:lvl1pPr>
          </a:lstStyle>
          <a:p>
            <a:fld id="{6EF36E0C-29D7-3046-B978-7B10A2E0CECE}"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0" r:id="rId1"/>
    <p:sldLayoutId id="2147483650" r:id="rId2"/>
    <p:sldLayoutId id="2147483658" r:id="rId3"/>
    <p:sldLayoutId id="2147483656" r:id="rId4"/>
    <p:sldLayoutId id="2147483659" r:id="rId5"/>
    <p:sldLayoutId id="2147483652" r:id="rId6"/>
    <p:sldLayoutId id="2147483657" r:id="rId7"/>
    <p:sldLayoutId id="2147483649" r:id="rId8"/>
    <p:sldLayoutId id="2147483661" r:id="rId9"/>
    <p:sldLayoutId id="2147483662" r:id="rId10"/>
    <p:sldLayoutId id="2147483663" r:id="rId11"/>
    <p:sldLayoutId id="2147483664" r:id="rId12"/>
  </p:sldLayoutIdLst>
  <p:hf hdr="0" ftr="0" dt="0"/>
  <p:txStyles>
    <p:titleStyle>
      <a:lvl1pPr algn="ctr" rtl="0" eaLnBrk="0" fontAlgn="base" hangingPunct="0">
        <a:spcBef>
          <a:spcPct val="0"/>
        </a:spcBef>
        <a:spcAft>
          <a:spcPct val="0"/>
        </a:spcAft>
        <a:defRPr sz="4400">
          <a:solidFill>
            <a:srgbClr val="000090"/>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110" charset="0"/>
          <a:ea typeface="ヒラギノ角ゴ Pro W3" pitchFamily="-110" charset="-128"/>
          <a:cs typeface="ヒラギノ角ゴ Pro W3" pitchFamily="-110" charset="-128"/>
        </a:defRPr>
      </a:lvl2pPr>
      <a:lvl3pPr algn="ctr" rtl="0" eaLnBrk="0" fontAlgn="base" hangingPunct="0">
        <a:spcBef>
          <a:spcPct val="0"/>
        </a:spcBef>
        <a:spcAft>
          <a:spcPct val="0"/>
        </a:spcAft>
        <a:defRPr sz="4400">
          <a:solidFill>
            <a:schemeClr val="tx2"/>
          </a:solidFill>
          <a:latin typeface="Arial" pitchFamily="-110" charset="0"/>
          <a:ea typeface="ヒラギノ角ゴ Pro W3" pitchFamily="-110" charset="-128"/>
          <a:cs typeface="ヒラギノ角ゴ Pro W3" pitchFamily="-110" charset="-128"/>
        </a:defRPr>
      </a:lvl3pPr>
      <a:lvl4pPr algn="ctr" rtl="0" eaLnBrk="0" fontAlgn="base" hangingPunct="0">
        <a:spcBef>
          <a:spcPct val="0"/>
        </a:spcBef>
        <a:spcAft>
          <a:spcPct val="0"/>
        </a:spcAft>
        <a:defRPr sz="4400">
          <a:solidFill>
            <a:schemeClr val="tx2"/>
          </a:solidFill>
          <a:latin typeface="Arial" pitchFamily="-110" charset="0"/>
          <a:ea typeface="ヒラギノ角ゴ Pro W3" pitchFamily="-110" charset="-128"/>
          <a:cs typeface="ヒラギノ角ゴ Pro W3" pitchFamily="-110" charset="-128"/>
        </a:defRPr>
      </a:lvl4pPr>
      <a:lvl5pPr algn="ctr" rtl="0" eaLnBrk="0" fontAlgn="base" hangingPunct="0">
        <a:spcBef>
          <a:spcPct val="0"/>
        </a:spcBef>
        <a:spcAft>
          <a:spcPct val="0"/>
        </a:spcAft>
        <a:defRPr sz="4400">
          <a:solidFill>
            <a:schemeClr val="tx2"/>
          </a:solidFill>
          <a:latin typeface="Arial" pitchFamily="-110" charset="0"/>
          <a:ea typeface="ヒラギノ角ゴ Pro W3" pitchFamily="-110" charset="-128"/>
          <a:cs typeface="ヒラギノ角ゴ Pro W3" pitchFamily="-110" charset="-128"/>
        </a:defRPr>
      </a:lvl5pPr>
      <a:lvl6pPr marL="457200" algn="ctr" rtl="0" fontAlgn="base">
        <a:spcBef>
          <a:spcPct val="0"/>
        </a:spcBef>
        <a:spcAft>
          <a:spcPct val="0"/>
        </a:spcAft>
        <a:defRPr sz="4400">
          <a:solidFill>
            <a:schemeClr val="tx2"/>
          </a:solidFill>
          <a:latin typeface="Arial" pitchFamily="-110" charset="0"/>
          <a:ea typeface="ヒラギノ角ゴ Pro W3" pitchFamily="-110" charset="-128"/>
          <a:cs typeface="ヒラギノ角ゴ Pro W3" pitchFamily="-110" charset="-128"/>
        </a:defRPr>
      </a:lvl6pPr>
      <a:lvl7pPr marL="914400" algn="ctr" rtl="0" fontAlgn="base">
        <a:spcBef>
          <a:spcPct val="0"/>
        </a:spcBef>
        <a:spcAft>
          <a:spcPct val="0"/>
        </a:spcAft>
        <a:defRPr sz="4400">
          <a:solidFill>
            <a:schemeClr val="tx2"/>
          </a:solidFill>
          <a:latin typeface="Arial" pitchFamily="-110" charset="0"/>
          <a:ea typeface="ヒラギノ角ゴ Pro W3" pitchFamily="-110" charset="-128"/>
          <a:cs typeface="ヒラギノ角ゴ Pro W3" pitchFamily="-110" charset="-128"/>
        </a:defRPr>
      </a:lvl7pPr>
      <a:lvl8pPr marL="1371600" algn="ctr" rtl="0" fontAlgn="base">
        <a:spcBef>
          <a:spcPct val="0"/>
        </a:spcBef>
        <a:spcAft>
          <a:spcPct val="0"/>
        </a:spcAft>
        <a:defRPr sz="4400">
          <a:solidFill>
            <a:schemeClr val="tx2"/>
          </a:solidFill>
          <a:latin typeface="Arial" pitchFamily="-110" charset="0"/>
          <a:ea typeface="ヒラギノ角ゴ Pro W3" pitchFamily="-110" charset="-128"/>
          <a:cs typeface="ヒラギノ角ゴ Pro W3" pitchFamily="-110" charset="-128"/>
        </a:defRPr>
      </a:lvl8pPr>
      <a:lvl9pPr marL="1828800" algn="ctr" rtl="0" fontAlgn="base">
        <a:spcBef>
          <a:spcPct val="0"/>
        </a:spcBef>
        <a:spcAft>
          <a:spcPct val="0"/>
        </a:spcAft>
        <a:defRPr sz="4400">
          <a:solidFill>
            <a:schemeClr val="tx2"/>
          </a:solidFill>
          <a:latin typeface="Arial" pitchFamily="-110" charset="0"/>
          <a:ea typeface="ヒラギノ角ゴ Pro W3" pitchFamily="-110" charset="-128"/>
          <a:cs typeface="ヒラギノ角ゴ Pro W3" pitchFamily="-110" charset="-128"/>
        </a:defRPr>
      </a:lvl9pPr>
    </p:titleStyle>
    <p:bodyStyle>
      <a:lvl1pPr marL="342900" indent="-342900" algn="l" rtl="0" eaLnBrk="0" fontAlgn="base" hangingPunct="0">
        <a:spcBef>
          <a:spcPct val="20000"/>
        </a:spcBef>
        <a:spcAft>
          <a:spcPct val="0"/>
        </a:spcAft>
        <a:buChar char="•"/>
        <a:defRPr sz="3200">
          <a:solidFill>
            <a:srgbClr val="000090"/>
          </a:solidFill>
          <a:latin typeface="+mn-lt"/>
          <a:ea typeface="+mn-ea"/>
          <a:cs typeface="+mn-cs"/>
        </a:defRPr>
      </a:lvl1pPr>
      <a:lvl2pPr marL="742950" indent="-285750" algn="l" rtl="0" eaLnBrk="0" fontAlgn="base" hangingPunct="0">
        <a:spcBef>
          <a:spcPct val="20000"/>
        </a:spcBef>
        <a:spcAft>
          <a:spcPct val="0"/>
        </a:spcAft>
        <a:buChar char="–"/>
        <a:defRPr sz="2800">
          <a:solidFill>
            <a:srgbClr val="000090"/>
          </a:solidFill>
          <a:latin typeface="+mn-lt"/>
          <a:ea typeface="+mn-ea"/>
          <a:cs typeface="+mn-cs"/>
        </a:defRPr>
      </a:lvl2pPr>
      <a:lvl3pPr marL="1143000" indent="-228600" algn="l" rtl="0" eaLnBrk="0" fontAlgn="base" hangingPunct="0">
        <a:spcBef>
          <a:spcPct val="20000"/>
        </a:spcBef>
        <a:spcAft>
          <a:spcPct val="0"/>
        </a:spcAft>
        <a:buChar char="•"/>
        <a:defRPr sz="2400">
          <a:solidFill>
            <a:srgbClr val="000090"/>
          </a:solidFill>
          <a:latin typeface="+mn-lt"/>
          <a:ea typeface="+mn-ea"/>
          <a:cs typeface="+mn-cs"/>
        </a:defRPr>
      </a:lvl3pPr>
      <a:lvl4pPr marL="1600200" indent="-228600" algn="l" rtl="0" eaLnBrk="0" fontAlgn="base" hangingPunct="0">
        <a:spcBef>
          <a:spcPct val="20000"/>
        </a:spcBef>
        <a:spcAft>
          <a:spcPct val="0"/>
        </a:spcAft>
        <a:buChar char="–"/>
        <a:defRPr sz="2000">
          <a:solidFill>
            <a:srgbClr val="000090"/>
          </a:solidFill>
          <a:latin typeface="+mn-lt"/>
          <a:ea typeface="+mn-ea"/>
          <a:cs typeface="+mn-cs"/>
        </a:defRPr>
      </a:lvl4pPr>
      <a:lvl5pPr marL="2057400" indent="-228600" algn="l" rtl="0" eaLnBrk="0" fontAlgn="base" hangingPunct="0">
        <a:spcBef>
          <a:spcPct val="20000"/>
        </a:spcBef>
        <a:spcAft>
          <a:spcPct val="0"/>
        </a:spcAft>
        <a:buChar char="»"/>
        <a:defRPr sz="2000">
          <a:solidFill>
            <a:srgbClr val="000090"/>
          </a:solidFill>
          <a:latin typeface="+mn-lt"/>
          <a:ea typeface="+mn-ea"/>
          <a:cs typeface="+mn-cs"/>
        </a:defRPr>
      </a:lvl5pPr>
      <a:lvl6pPr marL="2514600" indent="-228600" algn="l" rtl="0" fontAlgn="base">
        <a:spcBef>
          <a:spcPct val="20000"/>
        </a:spcBef>
        <a:spcAft>
          <a:spcPct val="0"/>
        </a:spcAft>
        <a:buChar char="»"/>
        <a:defRPr sz="2000">
          <a:solidFill>
            <a:schemeClr val="tx1"/>
          </a:solidFill>
          <a:latin typeface="+mn-lt"/>
          <a:ea typeface="+mn-ea"/>
          <a:cs typeface="+mn-cs"/>
        </a:defRPr>
      </a:lvl6pPr>
      <a:lvl7pPr marL="2971800" indent="-228600" algn="l" rtl="0" fontAlgn="base">
        <a:spcBef>
          <a:spcPct val="20000"/>
        </a:spcBef>
        <a:spcAft>
          <a:spcPct val="0"/>
        </a:spcAft>
        <a:buChar char="»"/>
        <a:defRPr sz="2000">
          <a:solidFill>
            <a:schemeClr val="tx1"/>
          </a:solidFill>
          <a:latin typeface="+mn-lt"/>
          <a:ea typeface="+mn-ea"/>
          <a:cs typeface="+mn-cs"/>
        </a:defRPr>
      </a:lvl7pPr>
      <a:lvl8pPr marL="3429000" indent="-228600" algn="l" rtl="0" fontAlgn="base">
        <a:spcBef>
          <a:spcPct val="20000"/>
        </a:spcBef>
        <a:spcAft>
          <a:spcPct val="0"/>
        </a:spcAft>
        <a:buChar char="»"/>
        <a:defRPr sz="2000">
          <a:solidFill>
            <a:schemeClr val="tx1"/>
          </a:solidFill>
          <a:latin typeface="+mn-lt"/>
          <a:ea typeface="+mn-ea"/>
          <a:cs typeface="+mn-cs"/>
        </a:defRPr>
      </a:lvl8pPr>
      <a:lvl9pPr marL="3886200" indent="-228600" algn="l" rtl="0" fontAlgn="base">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8" Type="http://schemas.openxmlformats.org/officeDocument/2006/relationships/hyperlink" Target="mailto:klcook@austin.utexas.edu" TargetMode="External"/><Relationship Id="rId3" Type="http://schemas.openxmlformats.org/officeDocument/2006/relationships/hyperlink" Target="http://www.utdanacenter.org/higher-education/" TargetMode="External"/><Relationship Id="rId7" Type="http://schemas.openxmlformats.org/officeDocument/2006/relationships/hyperlink" Target="mailto:cjrichardson@austin.utexas.edu" TargetMode="External"/><Relationship Id="rId2" Type="http://schemas.openxmlformats.org/officeDocument/2006/relationships/hyperlink" Target="http://www.utdanacenter.org" TargetMode="External"/><Relationship Id="rId1" Type="http://schemas.openxmlformats.org/officeDocument/2006/relationships/slideLayout" Target="../slideLayouts/slideLayout9.xml"/><Relationship Id="rId6" Type="http://schemas.openxmlformats.org/officeDocument/2006/relationships/hyperlink" Target="mailto:getz_a@austin.utexas.edu" TargetMode="External"/><Relationship Id="rId5" Type="http://schemas.openxmlformats.org/officeDocument/2006/relationships/hyperlink" Target="mailto:shhull@austin.utexas.edu" TargetMode="External"/><Relationship Id="rId4" Type="http://schemas.openxmlformats.org/officeDocument/2006/relationships/hyperlink" Target="mailto:mathways@austin.utexas.edu" TargetMode="External"/><Relationship Id="rId9" Type="http://schemas.openxmlformats.org/officeDocument/2006/relationships/hyperlink" Target="mailto:lindsay.fitzpatrick@austin.utexas.edu" TargetMode="Externa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8" Type="http://schemas.openxmlformats.org/officeDocument/2006/relationships/image" Target="../media/image7.emf"/><Relationship Id="rId3" Type="http://schemas.openxmlformats.org/officeDocument/2006/relationships/notesSlide" Target="../notesSlides/notesSlide1.xml"/><Relationship Id="rId7" Type="http://schemas.openxmlformats.org/officeDocument/2006/relationships/oleObject" Target="../embeddings/Microsoft_Excel_97-2003_Worksheet1.xls"/><Relationship Id="rId2" Type="http://schemas.openxmlformats.org/officeDocument/2006/relationships/slideLayout" Target="../slideLayouts/slideLayout11.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6.emf"/><Relationship Id="rId4" Type="http://schemas.openxmlformats.org/officeDocument/2006/relationships/oleObject" Target="../embeddings/oleObject1.bin"/></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1.xml"/><Relationship Id="rId1" Type="http://schemas.openxmlformats.org/officeDocument/2006/relationships/vmlDrawing" Target="../drawings/vmlDrawing2.vml"/><Relationship Id="rId5" Type="http://schemas.openxmlformats.org/officeDocument/2006/relationships/image" Target="../media/image8.emf"/><Relationship Id="rId4" Type="http://schemas.openxmlformats.org/officeDocument/2006/relationships/oleObject" Target="../embeddings/oleObject3.bin"/></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Straight Connector 17"/>
          <p:cNvCxnSpPr/>
          <p:nvPr/>
        </p:nvCxnSpPr>
        <p:spPr bwMode="auto">
          <a:xfrm>
            <a:off x="914400" y="2360613"/>
            <a:ext cx="7467600" cy="1587"/>
          </a:xfrm>
          <a:prstGeom prst="line">
            <a:avLst/>
          </a:prstGeom>
          <a:ln>
            <a:solidFill>
              <a:srgbClr val="006600"/>
            </a:solidFill>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19" name="Text Box 6"/>
          <p:cNvSpPr txBox="1">
            <a:spLocks noChangeArrowheads="1"/>
          </p:cNvSpPr>
          <p:nvPr/>
        </p:nvSpPr>
        <p:spPr bwMode="auto">
          <a:xfrm>
            <a:off x="914400" y="609600"/>
            <a:ext cx="7315200" cy="1754327"/>
          </a:xfrm>
          <a:prstGeom prst="rect">
            <a:avLst/>
          </a:prstGeom>
          <a:noFill/>
          <a:ln w="9525">
            <a:noFill/>
            <a:miter lim="800000"/>
            <a:headEnd/>
            <a:tailEnd/>
          </a:ln>
          <a:effectLst>
            <a:outerShdw blurRad="63500" dist="38099" dir="2700000" algn="ctr" rotWithShape="0">
              <a:srgbClr val="000000">
                <a:alpha val="27000"/>
              </a:srgbClr>
            </a:outerShdw>
          </a:effectLst>
        </p:spPr>
        <p:txBody>
          <a:bodyPr>
            <a:spAutoFit/>
          </a:bodyPr>
          <a:lstStyle/>
          <a:p>
            <a:pPr eaLnBrk="0" hangingPunct="0">
              <a:spcBef>
                <a:spcPct val="50000"/>
              </a:spcBef>
              <a:defRPr/>
            </a:pPr>
            <a:r>
              <a:rPr lang="en-US" sz="3600" b="1" dirty="0" smtClean="0">
                <a:solidFill>
                  <a:srgbClr val="006600"/>
                </a:solidFill>
                <a:latin typeface="Arial" pitchFamily="-112" charset="0"/>
                <a:ea typeface="ヒラギノ角ゴ Pro W3" pitchFamily="-112" charset="-128"/>
                <a:cs typeface="ヒラギノ角ゴ Pro W3" pitchFamily="-112" charset="-128"/>
              </a:rPr>
              <a:t>Rethinking Developmental Mathematics, High School Math Courses, and College Readiness</a:t>
            </a:r>
          </a:p>
        </p:txBody>
      </p:sp>
      <p:sp>
        <p:nvSpPr>
          <p:cNvPr id="20" name="Text Box 6"/>
          <p:cNvSpPr txBox="1">
            <a:spLocks noChangeArrowheads="1"/>
          </p:cNvSpPr>
          <p:nvPr/>
        </p:nvSpPr>
        <p:spPr bwMode="auto">
          <a:xfrm>
            <a:off x="914400" y="3657600"/>
            <a:ext cx="7467600" cy="3039294"/>
          </a:xfrm>
          <a:prstGeom prst="rect">
            <a:avLst/>
          </a:prstGeom>
          <a:noFill/>
          <a:ln w="9525">
            <a:noFill/>
            <a:miter lim="800000"/>
            <a:headEnd/>
            <a:tailEnd/>
          </a:ln>
          <a:effectLst>
            <a:outerShdw blurRad="63500" dist="38099" dir="2700000" algn="ctr" rotWithShape="0">
              <a:srgbClr val="000000">
                <a:alpha val="27000"/>
              </a:srgbClr>
            </a:outerShdw>
          </a:effectLst>
        </p:spPr>
        <p:txBody>
          <a:bodyPr>
            <a:spAutoFit/>
          </a:bodyPr>
          <a:lstStyle/>
          <a:p>
            <a:pPr>
              <a:lnSpc>
                <a:spcPct val="50000"/>
              </a:lnSpc>
              <a:spcBef>
                <a:spcPct val="50000"/>
              </a:spcBef>
              <a:defRPr/>
            </a:pPr>
            <a:r>
              <a:rPr lang="en-US" dirty="0">
                <a:solidFill>
                  <a:schemeClr val="tx2"/>
                </a:solidFill>
              </a:rPr>
              <a:t>Advisory </a:t>
            </a:r>
            <a:r>
              <a:rPr lang="en-US" dirty="0" smtClean="0">
                <a:solidFill>
                  <a:schemeClr val="tx2"/>
                </a:solidFill>
              </a:rPr>
              <a:t>Team for </a:t>
            </a:r>
            <a:endParaRPr lang="en-US" dirty="0">
              <a:solidFill>
                <a:schemeClr val="tx2"/>
              </a:solidFill>
            </a:endParaRPr>
          </a:p>
          <a:p>
            <a:pPr eaLnBrk="0" hangingPunct="0">
              <a:lnSpc>
                <a:spcPct val="50000"/>
              </a:lnSpc>
              <a:spcBef>
                <a:spcPct val="50000"/>
              </a:spcBef>
              <a:defRPr/>
            </a:pPr>
            <a:r>
              <a:rPr lang="en-US" dirty="0" smtClean="0">
                <a:solidFill>
                  <a:schemeClr val="tx2"/>
                </a:solidFill>
              </a:rPr>
              <a:t>Quantitative Reasoning HS and HE courses</a:t>
            </a:r>
          </a:p>
          <a:p>
            <a:pPr eaLnBrk="0" hangingPunct="0">
              <a:lnSpc>
                <a:spcPct val="50000"/>
              </a:lnSpc>
              <a:spcBef>
                <a:spcPct val="50000"/>
              </a:spcBef>
              <a:defRPr/>
            </a:pPr>
            <a:r>
              <a:rPr lang="en-US" dirty="0" smtClean="0">
                <a:solidFill>
                  <a:schemeClr val="tx2"/>
                </a:solidFill>
              </a:rPr>
              <a:t>Charles A. Dana Center </a:t>
            </a:r>
          </a:p>
          <a:p>
            <a:pPr eaLnBrk="0" hangingPunct="0">
              <a:lnSpc>
                <a:spcPct val="50000"/>
              </a:lnSpc>
              <a:spcBef>
                <a:spcPct val="50000"/>
              </a:spcBef>
              <a:defRPr/>
            </a:pPr>
            <a:r>
              <a:rPr lang="en-US" dirty="0">
                <a:solidFill>
                  <a:schemeClr val="tx2"/>
                </a:solidFill>
              </a:rPr>
              <a:t>T</a:t>
            </a:r>
            <a:r>
              <a:rPr lang="en-US" dirty="0" smtClean="0">
                <a:solidFill>
                  <a:schemeClr val="tx2"/>
                </a:solidFill>
              </a:rPr>
              <a:t>he University of Texas at Austin</a:t>
            </a:r>
          </a:p>
          <a:p>
            <a:pPr eaLnBrk="0" hangingPunct="0">
              <a:lnSpc>
                <a:spcPct val="50000"/>
              </a:lnSpc>
              <a:spcBef>
                <a:spcPct val="50000"/>
              </a:spcBef>
              <a:defRPr/>
            </a:pPr>
            <a:endParaRPr lang="en-US" dirty="0">
              <a:solidFill>
                <a:schemeClr val="tx2"/>
              </a:solidFill>
            </a:endParaRPr>
          </a:p>
          <a:p>
            <a:pPr eaLnBrk="0" hangingPunct="0">
              <a:lnSpc>
                <a:spcPct val="50000"/>
              </a:lnSpc>
              <a:spcBef>
                <a:spcPct val="50000"/>
              </a:spcBef>
              <a:defRPr/>
            </a:pPr>
            <a:r>
              <a:rPr lang="en-US" dirty="0" smtClean="0">
                <a:solidFill>
                  <a:schemeClr val="tx2"/>
                </a:solidFill>
              </a:rPr>
              <a:t>September 23, 2013</a:t>
            </a:r>
          </a:p>
          <a:p>
            <a:pPr eaLnBrk="0" hangingPunct="0">
              <a:lnSpc>
                <a:spcPct val="50000"/>
              </a:lnSpc>
              <a:spcBef>
                <a:spcPct val="50000"/>
              </a:spcBef>
              <a:defRPr/>
            </a:pPr>
            <a:endParaRPr lang="en-US" sz="2000" dirty="0">
              <a:solidFill>
                <a:schemeClr val="tx2"/>
              </a:solidFill>
            </a:endParaRPr>
          </a:p>
          <a:p>
            <a:pPr eaLnBrk="0" hangingPunct="0">
              <a:lnSpc>
                <a:spcPct val="50000"/>
              </a:lnSpc>
              <a:spcBef>
                <a:spcPct val="50000"/>
              </a:spcBef>
              <a:defRPr/>
            </a:pPr>
            <a:endParaRPr lang="en-US" sz="2000" dirty="0" smtClean="0">
              <a:solidFill>
                <a:schemeClr val="tx2"/>
              </a:solidFill>
            </a:endParaRPr>
          </a:p>
          <a:p>
            <a:pPr eaLnBrk="0" hangingPunct="0">
              <a:lnSpc>
                <a:spcPct val="50000"/>
              </a:lnSpc>
              <a:spcBef>
                <a:spcPct val="50000"/>
              </a:spcBef>
              <a:defRPr/>
            </a:pPr>
            <a:endParaRPr lang="en-US" sz="1800" dirty="0">
              <a:solidFill>
                <a:srgbClr val="7F7F7F"/>
              </a:solidFill>
              <a:latin typeface="Arial" pitchFamily="-112" charset="0"/>
              <a:ea typeface="ヒラギノ角ゴ Pro W3" pitchFamily="-112" charset="-128"/>
              <a:cs typeface="ヒラギノ角ゴ Pro W3" pitchFamily="-112" charset="-128"/>
            </a:endParaRPr>
          </a:p>
        </p:txBody>
      </p:sp>
    </p:spTree>
    <p:extLst>
      <p:ext uri="{BB962C8B-B14F-4D97-AF65-F5344CB8AC3E}">
        <p14:creationId xmlns:p14="http://schemas.microsoft.com/office/powerpoint/2010/main" val="144118176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600" b="1" dirty="0">
                <a:solidFill>
                  <a:srgbClr val="006600"/>
                </a:solidFill>
              </a:rPr>
              <a:t>Audience: Students </a:t>
            </a:r>
            <a:r>
              <a:rPr lang="en-US" sz="2600" b="1" dirty="0" smtClean="0">
                <a:solidFill>
                  <a:srgbClr val="006600"/>
                </a:solidFill>
              </a:rPr>
              <a:t>graduating from high school should </a:t>
            </a:r>
            <a:r>
              <a:rPr lang="en-US" sz="2600" b="1" dirty="0">
                <a:solidFill>
                  <a:srgbClr val="006600"/>
                </a:solidFill>
              </a:rPr>
              <a:t>be college ready</a:t>
            </a:r>
          </a:p>
        </p:txBody>
      </p:sp>
      <p:sp>
        <p:nvSpPr>
          <p:cNvPr id="4" name="Slide Number Placeholder 3"/>
          <p:cNvSpPr>
            <a:spLocks noGrp="1"/>
          </p:cNvSpPr>
          <p:nvPr>
            <p:ph type="sldNum" sz="quarter" idx="12"/>
          </p:nvPr>
        </p:nvSpPr>
        <p:spPr/>
        <p:txBody>
          <a:bodyPr/>
          <a:lstStyle/>
          <a:p>
            <a:fld id="{2E755760-801E-B94C-BD4D-729510EB6590}" type="slidenum">
              <a:rPr lang="en-US" smtClean="0"/>
              <a:pPr/>
              <a:t>10</a:t>
            </a:fld>
            <a:endParaRPr lang="en-US"/>
          </a:p>
        </p:txBody>
      </p:sp>
      <p:sp>
        <p:nvSpPr>
          <p:cNvPr id="5" name="Oval 4"/>
          <p:cNvSpPr/>
          <p:nvPr/>
        </p:nvSpPr>
        <p:spPr bwMode="auto">
          <a:xfrm>
            <a:off x="1447800" y="1600200"/>
            <a:ext cx="2133600" cy="2057400"/>
          </a:xfrm>
          <a:prstGeom prst="ellipse">
            <a:avLst/>
          </a:prstGeom>
          <a:solidFill>
            <a:schemeClr val="accent2">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0" charset="0"/>
              <a:ea typeface="ヒラギノ角ゴ Pro W3" pitchFamily="-110" charset="-128"/>
              <a:cs typeface="ヒラギノ角ゴ Pro W3" pitchFamily="-110" charset="-128"/>
            </a:endParaRPr>
          </a:p>
        </p:txBody>
      </p:sp>
      <p:sp>
        <p:nvSpPr>
          <p:cNvPr id="6" name="Oval 5"/>
          <p:cNvSpPr/>
          <p:nvPr/>
        </p:nvSpPr>
        <p:spPr bwMode="auto">
          <a:xfrm>
            <a:off x="5486400" y="1600200"/>
            <a:ext cx="2133600" cy="2057400"/>
          </a:xfrm>
          <a:prstGeom prst="ellipse">
            <a:avLst/>
          </a:prstGeom>
          <a:solidFill>
            <a:srgbClr val="CCFFCC"/>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0" charset="0"/>
              <a:ea typeface="ヒラギノ角ゴ Pro W3" pitchFamily="-110" charset="-128"/>
              <a:cs typeface="ヒラギノ角ゴ Pro W3" pitchFamily="-110" charset="-128"/>
            </a:endParaRPr>
          </a:p>
        </p:txBody>
      </p:sp>
      <p:cxnSp>
        <p:nvCxnSpPr>
          <p:cNvPr id="8" name="Straight Arrow Connector 7"/>
          <p:cNvCxnSpPr/>
          <p:nvPr/>
        </p:nvCxnSpPr>
        <p:spPr bwMode="auto">
          <a:xfrm>
            <a:off x="3581400" y="2438400"/>
            <a:ext cx="1981200" cy="0"/>
          </a:xfrm>
          <a:prstGeom prst="straightConnector1">
            <a:avLst/>
          </a:prstGeom>
          <a:ln>
            <a:headEnd type="none" w="med" len="med"/>
            <a:tailEnd type="arrow"/>
          </a:ln>
        </p:spPr>
        <p:style>
          <a:lnRef idx="3">
            <a:schemeClr val="accent4"/>
          </a:lnRef>
          <a:fillRef idx="0">
            <a:schemeClr val="accent4"/>
          </a:fillRef>
          <a:effectRef idx="2">
            <a:schemeClr val="accent4"/>
          </a:effectRef>
          <a:fontRef idx="minor">
            <a:schemeClr val="tx1"/>
          </a:fontRef>
        </p:style>
      </p:cxnSp>
      <p:sp>
        <p:nvSpPr>
          <p:cNvPr id="11" name="TextBox 10"/>
          <p:cNvSpPr txBox="1"/>
          <p:nvPr/>
        </p:nvSpPr>
        <p:spPr>
          <a:xfrm>
            <a:off x="1905000" y="2133600"/>
            <a:ext cx="1295400" cy="584776"/>
          </a:xfrm>
          <a:prstGeom prst="rect">
            <a:avLst/>
          </a:prstGeom>
          <a:noFill/>
        </p:spPr>
        <p:txBody>
          <a:bodyPr wrap="square" rtlCol="0">
            <a:spAutoFit/>
          </a:bodyPr>
          <a:lstStyle/>
          <a:p>
            <a:pPr algn="ctr"/>
            <a:r>
              <a:rPr lang="en-US" sz="3200" dirty="0" smtClean="0"/>
              <a:t>HS</a:t>
            </a:r>
            <a:endParaRPr lang="en-US" sz="3200" dirty="0"/>
          </a:p>
        </p:txBody>
      </p:sp>
      <p:sp>
        <p:nvSpPr>
          <p:cNvPr id="12" name="TextBox 11"/>
          <p:cNvSpPr txBox="1"/>
          <p:nvPr/>
        </p:nvSpPr>
        <p:spPr>
          <a:xfrm>
            <a:off x="6019800" y="1981200"/>
            <a:ext cx="1143000" cy="1077218"/>
          </a:xfrm>
          <a:prstGeom prst="rect">
            <a:avLst/>
          </a:prstGeom>
          <a:noFill/>
        </p:spPr>
        <p:txBody>
          <a:bodyPr wrap="square" rtlCol="0">
            <a:spAutoFit/>
          </a:bodyPr>
          <a:lstStyle/>
          <a:p>
            <a:pPr algn="ctr"/>
            <a:r>
              <a:rPr lang="en-US" sz="3200" dirty="0" smtClean="0"/>
              <a:t>HE math</a:t>
            </a:r>
            <a:endParaRPr lang="en-US" sz="3200" dirty="0"/>
          </a:p>
        </p:txBody>
      </p:sp>
      <p:sp>
        <p:nvSpPr>
          <p:cNvPr id="13" name="TextBox 12"/>
          <p:cNvSpPr txBox="1"/>
          <p:nvPr/>
        </p:nvSpPr>
        <p:spPr>
          <a:xfrm>
            <a:off x="3657600" y="2038290"/>
            <a:ext cx="1752600" cy="400110"/>
          </a:xfrm>
          <a:prstGeom prst="rect">
            <a:avLst/>
          </a:prstGeom>
          <a:noFill/>
        </p:spPr>
        <p:txBody>
          <a:bodyPr wrap="square" rtlCol="0">
            <a:spAutoFit/>
          </a:bodyPr>
          <a:lstStyle/>
          <a:p>
            <a:r>
              <a:rPr lang="en-US" sz="2000" dirty="0" smtClean="0"/>
              <a:t>College ready</a:t>
            </a:r>
            <a:endParaRPr lang="en-US" sz="2000" dirty="0"/>
          </a:p>
        </p:txBody>
      </p:sp>
    </p:spTree>
    <p:extLst>
      <p:ext uri="{BB962C8B-B14F-4D97-AF65-F5344CB8AC3E}">
        <p14:creationId xmlns:p14="http://schemas.microsoft.com/office/powerpoint/2010/main" val="385205101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304800" y="152400"/>
            <a:ext cx="8610600" cy="533400"/>
          </a:xfrm>
        </p:spPr>
        <p:txBody>
          <a:bodyPr/>
          <a:lstStyle/>
          <a:p>
            <a:r>
              <a:rPr lang="en-US" sz="2600" b="1" dirty="0" smtClean="0">
                <a:solidFill>
                  <a:srgbClr val="006600"/>
                </a:solidFill>
              </a:rPr>
              <a:t>The Dana Center is working on a multi-pronged </a:t>
            </a:r>
            <a:r>
              <a:rPr lang="en-US" sz="2600" b="1" dirty="0">
                <a:solidFill>
                  <a:srgbClr val="006600"/>
                </a:solidFill>
              </a:rPr>
              <a:t>approach to smooth transition </a:t>
            </a:r>
            <a:r>
              <a:rPr lang="en-US" sz="2600" b="1" dirty="0" err="1">
                <a:solidFill>
                  <a:srgbClr val="006600"/>
                </a:solidFill>
              </a:rPr>
              <a:t>HS</a:t>
            </a:r>
            <a:r>
              <a:rPr lang="en-US" sz="2600" b="1" dirty="0" err="1">
                <a:solidFill>
                  <a:srgbClr val="006600"/>
                </a:solidFill>
                <a:sym typeface="Wingdings"/>
              </a:rPr>
              <a:t>Higher</a:t>
            </a:r>
            <a:r>
              <a:rPr lang="en-US" sz="2600" b="1" dirty="0">
                <a:solidFill>
                  <a:srgbClr val="006600"/>
                </a:solidFill>
                <a:sym typeface="Wingdings"/>
              </a:rPr>
              <a:t> Ed</a:t>
            </a:r>
            <a:endParaRPr lang="en-US" sz="2600" b="1" dirty="0">
              <a:solidFill>
                <a:srgbClr val="006600"/>
              </a:solidFill>
            </a:endParaRPr>
          </a:p>
        </p:txBody>
      </p:sp>
      <p:sp>
        <p:nvSpPr>
          <p:cNvPr id="8" name="Content Placeholder 7"/>
          <p:cNvSpPr>
            <a:spLocks noGrp="1"/>
          </p:cNvSpPr>
          <p:nvPr>
            <p:ph idx="1"/>
          </p:nvPr>
        </p:nvSpPr>
        <p:spPr>
          <a:xfrm>
            <a:off x="762000" y="1295400"/>
            <a:ext cx="7239000" cy="5334000"/>
          </a:xfrm>
        </p:spPr>
        <p:txBody>
          <a:bodyPr/>
          <a:lstStyle/>
          <a:p>
            <a:pPr>
              <a:lnSpc>
                <a:spcPct val="110000"/>
              </a:lnSpc>
              <a:spcAft>
                <a:spcPts val="600"/>
              </a:spcAft>
            </a:pPr>
            <a:r>
              <a:rPr lang="en-US" sz="2200" b="1" dirty="0" smtClean="0">
                <a:solidFill>
                  <a:srgbClr val="302C24"/>
                </a:solidFill>
              </a:rPr>
              <a:t>Redesign higher education remediation at scale: the Dana Center’s New </a:t>
            </a:r>
            <a:r>
              <a:rPr lang="en-US" sz="2200" b="1" dirty="0" err="1" smtClean="0">
                <a:solidFill>
                  <a:srgbClr val="302C24"/>
                </a:solidFill>
              </a:rPr>
              <a:t>Mathways</a:t>
            </a:r>
            <a:r>
              <a:rPr lang="en-US" sz="2200" b="1" dirty="0" smtClean="0">
                <a:solidFill>
                  <a:srgbClr val="302C24"/>
                </a:solidFill>
              </a:rPr>
              <a:t> Project</a:t>
            </a:r>
          </a:p>
          <a:p>
            <a:pPr>
              <a:lnSpc>
                <a:spcPct val="110000"/>
              </a:lnSpc>
              <a:spcAft>
                <a:spcPts val="600"/>
              </a:spcAft>
            </a:pPr>
            <a:r>
              <a:rPr lang="en-US" sz="2200" dirty="0">
                <a:solidFill>
                  <a:schemeClr val="bg2">
                    <a:lumMod val="40000"/>
                    <a:lumOff val="60000"/>
                  </a:schemeClr>
                </a:solidFill>
              </a:rPr>
              <a:t>Support districts’ high school standards implementation to ensure college-ready mathematics for all students (CCSSM, TEKS)</a:t>
            </a:r>
          </a:p>
          <a:p>
            <a:pPr>
              <a:lnSpc>
                <a:spcPct val="110000"/>
              </a:lnSpc>
              <a:spcAft>
                <a:spcPts val="600"/>
              </a:spcAft>
            </a:pPr>
            <a:r>
              <a:rPr lang="en-US" sz="2200" dirty="0">
                <a:solidFill>
                  <a:schemeClr val="bg2">
                    <a:lumMod val="40000"/>
                    <a:lumOff val="60000"/>
                  </a:schemeClr>
                </a:solidFill>
              </a:rPr>
              <a:t>Introduce a new breed of 4th-year high school mathematics courses that provide an additional pathway into college readiness</a:t>
            </a:r>
          </a:p>
          <a:p>
            <a:pPr>
              <a:lnSpc>
                <a:spcPct val="110000"/>
              </a:lnSpc>
              <a:spcAft>
                <a:spcPts val="600"/>
              </a:spcAft>
            </a:pPr>
            <a:r>
              <a:rPr lang="en-US" sz="2200" dirty="0">
                <a:solidFill>
                  <a:schemeClr val="bg2">
                    <a:lumMod val="40000"/>
                    <a:lumOff val="60000"/>
                  </a:schemeClr>
                </a:solidFill>
              </a:rPr>
              <a:t>Work in the policy sphere to ensure students can transition successfully</a:t>
            </a:r>
          </a:p>
          <a:p>
            <a:pPr marL="0" indent="0">
              <a:lnSpc>
                <a:spcPct val="110000"/>
              </a:lnSpc>
              <a:spcAft>
                <a:spcPts val="600"/>
              </a:spcAft>
              <a:buNone/>
            </a:pPr>
            <a:endParaRPr lang="en-US" sz="2200" dirty="0" smtClean="0">
              <a:solidFill>
                <a:srgbClr val="302C24"/>
              </a:solidFill>
            </a:endParaRPr>
          </a:p>
          <a:p>
            <a:pPr>
              <a:lnSpc>
                <a:spcPct val="110000"/>
              </a:lnSpc>
              <a:spcAft>
                <a:spcPts val="600"/>
              </a:spcAft>
            </a:pPr>
            <a:endParaRPr lang="en-US" sz="2400" dirty="0" smtClean="0">
              <a:solidFill>
                <a:srgbClr val="302C24"/>
              </a:solidFill>
            </a:endParaRPr>
          </a:p>
          <a:p>
            <a:pPr>
              <a:lnSpc>
                <a:spcPct val="110000"/>
              </a:lnSpc>
              <a:spcAft>
                <a:spcPts val="600"/>
              </a:spcAft>
            </a:pPr>
            <a:endParaRPr lang="en-US" sz="1800" baseline="30000" dirty="0">
              <a:solidFill>
                <a:srgbClr val="302C24"/>
              </a:solidFill>
            </a:endParaRPr>
          </a:p>
        </p:txBody>
      </p:sp>
      <p:sp>
        <p:nvSpPr>
          <p:cNvPr id="4" name="Slide Number Placeholder 3"/>
          <p:cNvSpPr>
            <a:spLocks noGrp="1"/>
          </p:cNvSpPr>
          <p:nvPr>
            <p:ph type="sldNum" sz="quarter" idx="12"/>
          </p:nvPr>
        </p:nvSpPr>
        <p:spPr/>
        <p:txBody>
          <a:bodyPr/>
          <a:lstStyle/>
          <a:p>
            <a:fld id="{2E755760-801E-B94C-BD4D-729510EB6590}" type="slidenum">
              <a:rPr lang="en-US" smtClean="0">
                <a:solidFill>
                  <a:srgbClr val="FFFFFF"/>
                </a:solidFill>
              </a:rPr>
              <a:pPr/>
              <a:t>11</a:t>
            </a:fld>
            <a:endParaRPr lang="en-US">
              <a:solidFill>
                <a:srgbClr val="FFFFFF"/>
              </a:solidFill>
            </a:endParaRPr>
          </a:p>
        </p:txBody>
      </p:sp>
    </p:spTree>
    <p:extLst>
      <p:ext uri="{BB962C8B-B14F-4D97-AF65-F5344CB8AC3E}">
        <p14:creationId xmlns:p14="http://schemas.microsoft.com/office/powerpoint/2010/main" val="104789728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Oval 9"/>
          <p:cNvSpPr/>
          <p:nvPr/>
        </p:nvSpPr>
        <p:spPr bwMode="auto">
          <a:xfrm>
            <a:off x="4572000" y="2895600"/>
            <a:ext cx="2133600" cy="2057400"/>
          </a:xfrm>
          <a:prstGeom prst="ellipse">
            <a:avLst/>
          </a:prstGeom>
          <a:solidFill>
            <a:srgbClr val="CCFFCC"/>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0" charset="0"/>
              <a:ea typeface="ヒラギノ角ゴ Pro W3" pitchFamily="-110" charset="-128"/>
              <a:cs typeface="ヒラギノ角ゴ Pro W3" pitchFamily="-110" charset="-128"/>
            </a:endParaRPr>
          </a:p>
        </p:txBody>
      </p:sp>
      <p:sp>
        <p:nvSpPr>
          <p:cNvPr id="2" name="Title 1"/>
          <p:cNvSpPr>
            <a:spLocks noGrp="1"/>
          </p:cNvSpPr>
          <p:nvPr>
            <p:ph type="title"/>
          </p:nvPr>
        </p:nvSpPr>
        <p:spPr/>
        <p:txBody>
          <a:bodyPr/>
          <a:lstStyle/>
          <a:p>
            <a:r>
              <a:rPr lang="en-US" sz="2600" b="1" dirty="0">
                <a:solidFill>
                  <a:srgbClr val="006600"/>
                </a:solidFill>
              </a:rPr>
              <a:t>NMP audience: Students directly from </a:t>
            </a:r>
            <a:r>
              <a:rPr lang="en-US" sz="2600" b="1" dirty="0" smtClean="0">
                <a:solidFill>
                  <a:srgbClr val="006600"/>
                </a:solidFill>
              </a:rPr>
              <a:t>high school </a:t>
            </a:r>
            <a:r>
              <a:rPr lang="en-US" sz="2600" b="1" dirty="0">
                <a:solidFill>
                  <a:srgbClr val="006600"/>
                </a:solidFill>
              </a:rPr>
              <a:t>and not college ready in mathematics</a:t>
            </a:r>
          </a:p>
        </p:txBody>
      </p:sp>
      <p:sp>
        <p:nvSpPr>
          <p:cNvPr id="4" name="Slide Number Placeholder 3"/>
          <p:cNvSpPr>
            <a:spLocks noGrp="1"/>
          </p:cNvSpPr>
          <p:nvPr>
            <p:ph type="sldNum" sz="quarter" idx="12"/>
          </p:nvPr>
        </p:nvSpPr>
        <p:spPr/>
        <p:txBody>
          <a:bodyPr/>
          <a:lstStyle/>
          <a:p>
            <a:fld id="{2E755760-801E-B94C-BD4D-729510EB6590}" type="slidenum">
              <a:rPr lang="en-US" smtClean="0"/>
              <a:pPr/>
              <a:t>12</a:t>
            </a:fld>
            <a:endParaRPr lang="en-US"/>
          </a:p>
        </p:txBody>
      </p:sp>
      <p:sp>
        <p:nvSpPr>
          <p:cNvPr id="5" name="Oval 4"/>
          <p:cNvSpPr/>
          <p:nvPr/>
        </p:nvSpPr>
        <p:spPr bwMode="auto">
          <a:xfrm>
            <a:off x="1447800" y="1600200"/>
            <a:ext cx="2133600" cy="2057400"/>
          </a:xfrm>
          <a:prstGeom prst="ellipse">
            <a:avLst/>
          </a:prstGeom>
          <a:solidFill>
            <a:schemeClr val="accent2">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0" charset="0"/>
              <a:ea typeface="ヒラギノ角ゴ Pro W3" pitchFamily="-110" charset="-128"/>
              <a:cs typeface="ヒラギノ角ゴ Pro W3" pitchFamily="-110" charset="-128"/>
            </a:endParaRPr>
          </a:p>
        </p:txBody>
      </p:sp>
      <p:sp>
        <p:nvSpPr>
          <p:cNvPr id="11" name="TextBox 10"/>
          <p:cNvSpPr txBox="1"/>
          <p:nvPr/>
        </p:nvSpPr>
        <p:spPr>
          <a:xfrm>
            <a:off x="1905000" y="2133600"/>
            <a:ext cx="1295400" cy="584776"/>
          </a:xfrm>
          <a:prstGeom prst="rect">
            <a:avLst/>
          </a:prstGeom>
          <a:noFill/>
        </p:spPr>
        <p:txBody>
          <a:bodyPr wrap="square" rtlCol="0">
            <a:spAutoFit/>
          </a:bodyPr>
          <a:lstStyle/>
          <a:p>
            <a:pPr algn="ctr"/>
            <a:r>
              <a:rPr lang="en-US" sz="3200" dirty="0" smtClean="0"/>
              <a:t>HS</a:t>
            </a:r>
            <a:endParaRPr lang="en-US" sz="3200" dirty="0"/>
          </a:p>
        </p:txBody>
      </p:sp>
      <p:sp>
        <p:nvSpPr>
          <p:cNvPr id="6" name="Oval 5"/>
          <p:cNvSpPr/>
          <p:nvPr/>
        </p:nvSpPr>
        <p:spPr bwMode="auto">
          <a:xfrm>
            <a:off x="5486400" y="1600200"/>
            <a:ext cx="2133600" cy="2057400"/>
          </a:xfrm>
          <a:prstGeom prst="ellipse">
            <a:avLst/>
          </a:prstGeom>
          <a:solidFill>
            <a:srgbClr val="CCFFCC"/>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0" charset="0"/>
              <a:ea typeface="ヒラギノ角ゴ Pro W3" pitchFamily="-110" charset="-128"/>
              <a:cs typeface="ヒラギノ角ゴ Pro W3" pitchFamily="-110" charset="-128"/>
            </a:endParaRPr>
          </a:p>
        </p:txBody>
      </p:sp>
      <p:sp>
        <p:nvSpPr>
          <p:cNvPr id="12" name="TextBox 11"/>
          <p:cNvSpPr txBox="1"/>
          <p:nvPr/>
        </p:nvSpPr>
        <p:spPr>
          <a:xfrm>
            <a:off x="6019800" y="1981200"/>
            <a:ext cx="1143000" cy="1077218"/>
          </a:xfrm>
          <a:prstGeom prst="rect">
            <a:avLst/>
          </a:prstGeom>
          <a:noFill/>
        </p:spPr>
        <p:txBody>
          <a:bodyPr wrap="square" rtlCol="0">
            <a:spAutoFit/>
          </a:bodyPr>
          <a:lstStyle/>
          <a:p>
            <a:pPr algn="ctr"/>
            <a:r>
              <a:rPr lang="en-US" sz="3200" dirty="0" smtClean="0"/>
              <a:t>HE math</a:t>
            </a:r>
            <a:endParaRPr lang="en-US" sz="3200" dirty="0"/>
          </a:p>
        </p:txBody>
      </p:sp>
      <p:sp>
        <p:nvSpPr>
          <p:cNvPr id="3" name="TextBox 2"/>
          <p:cNvSpPr txBox="1"/>
          <p:nvPr/>
        </p:nvSpPr>
        <p:spPr>
          <a:xfrm>
            <a:off x="5029200" y="3581400"/>
            <a:ext cx="1219200" cy="584776"/>
          </a:xfrm>
          <a:prstGeom prst="rect">
            <a:avLst/>
          </a:prstGeom>
          <a:noFill/>
        </p:spPr>
        <p:txBody>
          <a:bodyPr wrap="square" rtlCol="0">
            <a:spAutoFit/>
          </a:bodyPr>
          <a:lstStyle/>
          <a:p>
            <a:pPr algn="ctr"/>
            <a:r>
              <a:rPr lang="en-US" sz="3200" dirty="0" smtClean="0"/>
              <a:t>NMP </a:t>
            </a:r>
            <a:endParaRPr lang="en-US" sz="3200" dirty="0"/>
          </a:p>
        </p:txBody>
      </p:sp>
      <p:cxnSp>
        <p:nvCxnSpPr>
          <p:cNvPr id="9" name="Straight Arrow Connector 8"/>
          <p:cNvCxnSpPr/>
          <p:nvPr/>
        </p:nvCxnSpPr>
        <p:spPr bwMode="auto">
          <a:xfrm>
            <a:off x="3429000" y="3200400"/>
            <a:ext cx="1219200" cy="457200"/>
          </a:xfrm>
          <a:prstGeom prst="straightConnector1">
            <a:avLst/>
          </a:prstGeom>
          <a:ln>
            <a:headEnd type="none" w="med" len="med"/>
            <a:tailEnd type="arrow"/>
          </a:ln>
        </p:spPr>
        <p:style>
          <a:lnRef idx="3">
            <a:schemeClr val="accent4"/>
          </a:lnRef>
          <a:fillRef idx="0">
            <a:schemeClr val="accent4"/>
          </a:fillRef>
          <a:effectRef idx="2">
            <a:schemeClr val="accent4"/>
          </a:effectRef>
          <a:fontRef idx="minor">
            <a:schemeClr val="tx1"/>
          </a:fontRef>
        </p:style>
      </p:cxnSp>
      <p:sp>
        <p:nvSpPr>
          <p:cNvPr id="15" name="TextBox 14"/>
          <p:cNvSpPr txBox="1"/>
          <p:nvPr/>
        </p:nvSpPr>
        <p:spPr>
          <a:xfrm>
            <a:off x="2895600" y="3429000"/>
            <a:ext cx="1676400" cy="707886"/>
          </a:xfrm>
          <a:prstGeom prst="rect">
            <a:avLst/>
          </a:prstGeom>
          <a:noFill/>
        </p:spPr>
        <p:txBody>
          <a:bodyPr wrap="square" rtlCol="0">
            <a:spAutoFit/>
          </a:bodyPr>
          <a:lstStyle/>
          <a:p>
            <a:pPr algn="ctr"/>
            <a:r>
              <a:rPr lang="en-US" sz="2000" dirty="0" smtClean="0"/>
              <a:t>Not college ready</a:t>
            </a:r>
            <a:endParaRPr lang="en-US" sz="2000" dirty="0"/>
          </a:p>
        </p:txBody>
      </p:sp>
      <p:cxnSp>
        <p:nvCxnSpPr>
          <p:cNvPr id="8" name="Straight Arrow Connector 7"/>
          <p:cNvCxnSpPr>
            <a:stCxn id="5" idx="6"/>
            <a:endCxn id="6" idx="2"/>
          </p:cNvCxnSpPr>
          <p:nvPr/>
        </p:nvCxnSpPr>
        <p:spPr bwMode="auto">
          <a:xfrm>
            <a:off x="3581400" y="2628900"/>
            <a:ext cx="1905000" cy="0"/>
          </a:xfrm>
          <a:prstGeom prst="straightConnector1">
            <a:avLst/>
          </a:prstGeom>
          <a:ln>
            <a:headEnd type="none" w="med" len="med"/>
            <a:tailEnd type="arrow"/>
          </a:ln>
        </p:spPr>
        <p:style>
          <a:lnRef idx="3">
            <a:schemeClr val="accent4"/>
          </a:lnRef>
          <a:fillRef idx="0">
            <a:schemeClr val="accent4"/>
          </a:fillRef>
          <a:effectRef idx="2">
            <a:schemeClr val="accent4"/>
          </a:effectRef>
          <a:fontRef idx="minor">
            <a:schemeClr val="tx1"/>
          </a:fontRef>
        </p:style>
      </p:cxnSp>
      <p:sp>
        <p:nvSpPr>
          <p:cNvPr id="14" name="TextBox 13"/>
          <p:cNvSpPr txBox="1"/>
          <p:nvPr/>
        </p:nvSpPr>
        <p:spPr>
          <a:xfrm>
            <a:off x="3886200" y="1905000"/>
            <a:ext cx="1143000" cy="707886"/>
          </a:xfrm>
          <a:prstGeom prst="rect">
            <a:avLst/>
          </a:prstGeom>
          <a:noFill/>
        </p:spPr>
        <p:txBody>
          <a:bodyPr wrap="square" rtlCol="0">
            <a:spAutoFit/>
          </a:bodyPr>
          <a:lstStyle/>
          <a:p>
            <a:pPr algn="ctr"/>
            <a:r>
              <a:rPr lang="en-US" sz="2000" dirty="0" smtClean="0"/>
              <a:t>College ready</a:t>
            </a:r>
            <a:endParaRPr lang="en-US" sz="2000" dirty="0"/>
          </a:p>
        </p:txBody>
      </p:sp>
    </p:spTree>
    <p:extLst>
      <p:ext uri="{BB962C8B-B14F-4D97-AF65-F5344CB8AC3E}">
        <p14:creationId xmlns:p14="http://schemas.microsoft.com/office/powerpoint/2010/main" val="211575631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600" b="1" dirty="0">
                <a:solidFill>
                  <a:srgbClr val="006600"/>
                </a:solidFill>
              </a:rPr>
              <a:t>NMP audience: Students not directly from </a:t>
            </a:r>
            <a:r>
              <a:rPr lang="en-US" sz="2600" b="1" dirty="0" smtClean="0">
                <a:solidFill>
                  <a:srgbClr val="006600"/>
                </a:solidFill>
              </a:rPr>
              <a:t>high school and not college ready in mathematics</a:t>
            </a:r>
            <a:endParaRPr lang="en-US" sz="2600" b="1" dirty="0">
              <a:solidFill>
                <a:srgbClr val="006600"/>
              </a:solidFill>
            </a:endParaRPr>
          </a:p>
        </p:txBody>
      </p:sp>
      <p:sp>
        <p:nvSpPr>
          <p:cNvPr id="4" name="Slide Number Placeholder 3"/>
          <p:cNvSpPr>
            <a:spLocks noGrp="1"/>
          </p:cNvSpPr>
          <p:nvPr>
            <p:ph type="sldNum" sz="quarter" idx="12"/>
          </p:nvPr>
        </p:nvSpPr>
        <p:spPr/>
        <p:txBody>
          <a:bodyPr/>
          <a:lstStyle/>
          <a:p>
            <a:fld id="{2E755760-801E-B94C-BD4D-729510EB6590}" type="slidenum">
              <a:rPr lang="en-US" smtClean="0"/>
              <a:pPr/>
              <a:t>13</a:t>
            </a:fld>
            <a:endParaRPr lang="en-US"/>
          </a:p>
        </p:txBody>
      </p:sp>
      <p:sp>
        <p:nvSpPr>
          <p:cNvPr id="6" name="Oval 5"/>
          <p:cNvSpPr/>
          <p:nvPr/>
        </p:nvSpPr>
        <p:spPr bwMode="auto">
          <a:xfrm>
            <a:off x="5486400" y="1600200"/>
            <a:ext cx="2133600" cy="2057400"/>
          </a:xfrm>
          <a:prstGeom prst="ellipse">
            <a:avLst/>
          </a:prstGeom>
          <a:solidFill>
            <a:srgbClr val="CCFFCC"/>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0" charset="0"/>
              <a:ea typeface="ヒラギノ角ゴ Pro W3" pitchFamily="-110" charset="-128"/>
              <a:cs typeface="ヒラギノ角ゴ Pro W3" pitchFamily="-110" charset="-128"/>
            </a:endParaRPr>
          </a:p>
        </p:txBody>
      </p:sp>
      <p:sp>
        <p:nvSpPr>
          <p:cNvPr id="12" name="TextBox 11"/>
          <p:cNvSpPr txBox="1"/>
          <p:nvPr/>
        </p:nvSpPr>
        <p:spPr>
          <a:xfrm>
            <a:off x="6019800" y="1981200"/>
            <a:ext cx="1143000" cy="1077218"/>
          </a:xfrm>
          <a:prstGeom prst="rect">
            <a:avLst/>
          </a:prstGeom>
          <a:noFill/>
        </p:spPr>
        <p:txBody>
          <a:bodyPr wrap="square" rtlCol="0">
            <a:spAutoFit/>
          </a:bodyPr>
          <a:lstStyle/>
          <a:p>
            <a:pPr algn="ctr"/>
            <a:r>
              <a:rPr lang="en-US" sz="3200" dirty="0" smtClean="0"/>
              <a:t>HE math</a:t>
            </a:r>
            <a:endParaRPr lang="en-US" sz="3200" dirty="0"/>
          </a:p>
        </p:txBody>
      </p:sp>
      <p:sp>
        <p:nvSpPr>
          <p:cNvPr id="10" name="Oval 9"/>
          <p:cNvSpPr/>
          <p:nvPr/>
        </p:nvSpPr>
        <p:spPr bwMode="auto">
          <a:xfrm>
            <a:off x="4572000" y="2895600"/>
            <a:ext cx="2133600" cy="2057400"/>
          </a:xfrm>
          <a:prstGeom prst="ellipse">
            <a:avLst/>
          </a:prstGeom>
          <a:solidFill>
            <a:srgbClr val="CCFFCC"/>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0" charset="0"/>
              <a:ea typeface="ヒラギノ角ゴ Pro W3" pitchFamily="-110" charset="-128"/>
              <a:cs typeface="ヒラギノ角ゴ Pro W3" pitchFamily="-110" charset="-128"/>
            </a:endParaRPr>
          </a:p>
        </p:txBody>
      </p:sp>
      <p:sp>
        <p:nvSpPr>
          <p:cNvPr id="3" name="TextBox 2"/>
          <p:cNvSpPr txBox="1"/>
          <p:nvPr/>
        </p:nvSpPr>
        <p:spPr>
          <a:xfrm>
            <a:off x="5029200" y="3581400"/>
            <a:ext cx="1219200" cy="584776"/>
          </a:xfrm>
          <a:prstGeom prst="rect">
            <a:avLst/>
          </a:prstGeom>
          <a:noFill/>
        </p:spPr>
        <p:txBody>
          <a:bodyPr wrap="square" rtlCol="0">
            <a:spAutoFit/>
          </a:bodyPr>
          <a:lstStyle/>
          <a:p>
            <a:pPr algn="ctr"/>
            <a:r>
              <a:rPr lang="en-US" sz="3200" dirty="0" smtClean="0"/>
              <a:t>NMP </a:t>
            </a:r>
            <a:endParaRPr lang="en-US" sz="3200" dirty="0"/>
          </a:p>
        </p:txBody>
      </p:sp>
      <p:sp>
        <p:nvSpPr>
          <p:cNvPr id="15" name="TextBox 14"/>
          <p:cNvSpPr txBox="1"/>
          <p:nvPr/>
        </p:nvSpPr>
        <p:spPr>
          <a:xfrm>
            <a:off x="3429000" y="3962400"/>
            <a:ext cx="1447800" cy="1015663"/>
          </a:xfrm>
          <a:prstGeom prst="rect">
            <a:avLst/>
          </a:prstGeom>
          <a:noFill/>
        </p:spPr>
        <p:txBody>
          <a:bodyPr wrap="square" rtlCol="0">
            <a:spAutoFit/>
          </a:bodyPr>
          <a:lstStyle/>
          <a:p>
            <a:pPr algn="ctr"/>
            <a:r>
              <a:rPr lang="en-US" sz="2000" dirty="0" smtClean="0"/>
              <a:t>Not college ready</a:t>
            </a:r>
            <a:endParaRPr lang="en-US" sz="2000" dirty="0"/>
          </a:p>
        </p:txBody>
      </p:sp>
      <p:sp>
        <p:nvSpPr>
          <p:cNvPr id="13" name="Oval 12"/>
          <p:cNvSpPr/>
          <p:nvPr/>
        </p:nvSpPr>
        <p:spPr bwMode="auto">
          <a:xfrm>
            <a:off x="1447800" y="2895600"/>
            <a:ext cx="2133600" cy="2057400"/>
          </a:xfrm>
          <a:prstGeom prst="ellipse">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0" charset="0"/>
              <a:ea typeface="ヒラギノ角ゴ Pro W3" pitchFamily="-110" charset="-128"/>
              <a:cs typeface="ヒラギノ角ゴ Pro W3" pitchFamily="-110" charset="-128"/>
            </a:endParaRPr>
          </a:p>
        </p:txBody>
      </p:sp>
      <p:sp>
        <p:nvSpPr>
          <p:cNvPr id="7" name="TextBox 6"/>
          <p:cNvSpPr txBox="1"/>
          <p:nvPr/>
        </p:nvSpPr>
        <p:spPr>
          <a:xfrm>
            <a:off x="1752600" y="3295472"/>
            <a:ext cx="1524000" cy="1200328"/>
          </a:xfrm>
          <a:prstGeom prst="rect">
            <a:avLst/>
          </a:prstGeom>
          <a:noFill/>
        </p:spPr>
        <p:txBody>
          <a:bodyPr wrap="square" rtlCol="0">
            <a:spAutoFit/>
          </a:bodyPr>
          <a:lstStyle/>
          <a:p>
            <a:pPr algn="ctr"/>
            <a:r>
              <a:rPr lang="en-US" dirty="0" smtClean="0"/>
              <a:t>Not directly from HS</a:t>
            </a:r>
            <a:endParaRPr lang="en-US" dirty="0"/>
          </a:p>
        </p:txBody>
      </p:sp>
      <p:cxnSp>
        <p:nvCxnSpPr>
          <p:cNvPr id="19" name="Straight Arrow Connector 18"/>
          <p:cNvCxnSpPr>
            <a:stCxn id="13" idx="6"/>
            <a:endCxn id="10" idx="2"/>
          </p:cNvCxnSpPr>
          <p:nvPr/>
        </p:nvCxnSpPr>
        <p:spPr bwMode="auto">
          <a:xfrm>
            <a:off x="3581400" y="3924300"/>
            <a:ext cx="990600" cy="0"/>
          </a:xfrm>
          <a:prstGeom prst="straightConnector1">
            <a:avLst/>
          </a:prstGeom>
          <a:ln>
            <a:headEnd type="none" w="med" len="med"/>
            <a:tailEnd type="arrow"/>
          </a:ln>
        </p:spPr>
        <p:style>
          <a:lnRef idx="3">
            <a:schemeClr val="accent4"/>
          </a:lnRef>
          <a:fillRef idx="0">
            <a:schemeClr val="accent4"/>
          </a:fillRef>
          <a:effectRef idx="2">
            <a:schemeClr val="accent4"/>
          </a:effectRef>
          <a:fontRef idx="minor">
            <a:schemeClr val="tx1"/>
          </a:fontRef>
        </p:style>
      </p:cxnSp>
      <p:cxnSp>
        <p:nvCxnSpPr>
          <p:cNvPr id="21" name="Straight Arrow Connector 20"/>
          <p:cNvCxnSpPr/>
          <p:nvPr/>
        </p:nvCxnSpPr>
        <p:spPr bwMode="auto">
          <a:xfrm flipV="1">
            <a:off x="3505200" y="2362200"/>
            <a:ext cx="2057400" cy="1066800"/>
          </a:xfrm>
          <a:prstGeom prst="straightConnector1">
            <a:avLst/>
          </a:prstGeom>
          <a:ln>
            <a:headEnd type="none" w="med" len="med"/>
            <a:tailEnd type="arrow"/>
          </a:ln>
        </p:spPr>
        <p:style>
          <a:lnRef idx="3">
            <a:schemeClr val="accent4"/>
          </a:lnRef>
          <a:fillRef idx="0">
            <a:schemeClr val="accent4"/>
          </a:fillRef>
          <a:effectRef idx="2">
            <a:schemeClr val="accent4"/>
          </a:effectRef>
          <a:fontRef idx="minor">
            <a:schemeClr val="tx1"/>
          </a:fontRef>
        </p:style>
      </p:cxnSp>
      <p:sp>
        <p:nvSpPr>
          <p:cNvPr id="22" name="TextBox 21"/>
          <p:cNvSpPr txBox="1"/>
          <p:nvPr/>
        </p:nvSpPr>
        <p:spPr>
          <a:xfrm>
            <a:off x="3733800" y="2286000"/>
            <a:ext cx="1143000" cy="707886"/>
          </a:xfrm>
          <a:prstGeom prst="rect">
            <a:avLst/>
          </a:prstGeom>
          <a:noFill/>
        </p:spPr>
        <p:txBody>
          <a:bodyPr wrap="square" rtlCol="0">
            <a:spAutoFit/>
          </a:bodyPr>
          <a:lstStyle/>
          <a:p>
            <a:r>
              <a:rPr lang="en-US" sz="2000" dirty="0" smtClean="0"/>
              <a:t>College ready</a:t>
            </a:r>
            <a:endParaRPr lang="en-US" sz="2000" dirty="0"/>
          </a:p>
        </p:txBody>
      </p:sp>
    </p:spTree>
    <p:extLst>
      <p:ext uri="{BB962C8B-B14F-4D97-AF65-F5344CB8AC3E}">
        <p14:creationId xmlns:p14="http://schemas.microsoft.com/office/powerpoint/2010/main" val="291822462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DC Footer skinny with NMP and TACC.png"/>
          <p:cNvPicPr>
            <a:picLocks noChangeAspect="1"/>
          </p:cNvPicPr>
          <p:nvPr/>
        </p:nvPicPr>
        <p:blipFill>
          <a:blip r:embed="rId2"/>
          <a:stretch>
            <a:fillRect/>
          </a:stretch>
        </p:blipFill>
        <p:spPr>
          <a:xfrm>
            <a:off x="0" y="6314902"/>
            <a:ext cx="9144000" cy="543098"/>
          </a:xfrm>
          <a:prstGeom prst="rect">
            <a:avLst/>
          </a:prstGeom>
        </p:spPr>
      </p:pic>
      <p:sp>
        <p:nvSpPr>
          <p:cNvPr id="7" name="Title 6"/>
          <p:cNvSpPr>
            <a:spLocks noGrp="1"/>
          </p:cNvSpPr>
          <p:nvPr>
            <p:ph type="title"/>
          </p:nvPr>
        </p:nvSpPr>
        <p:spPr/>
        <p:txBody>
          <a:bodyPr/>
          <a:lstStyle/>
          <a:p>
            <a:r>
              <a:rPr lang="en-US" b="1" dirty="0" smtClean="0">
                <a:solidFill>
                  <a:srgbClr val="006600"/>
                </a:solidFill>
              </a:rPr>
              <a:t>New </a:t>
            </a:r>
            <a:r>
              <a:rPr lang="en-US" b="1" dirty="0" err="1" smtClean="0">
                <a:solidFill>
                  <a:srgbClr val="006600"/>
                </a:solidFill>
              </a:rPr>
              <a:t>Mathways</a:t>
            </a:r>
            <a:r>
              <a:rPr lang="en-US" b="1" dirty="0" smtClean="0">
                <a:solidFill>
                  <a:srgbClr val="006600"/>
                </a:solidFill>
              </a:rPr>
              <a:t> Project: Setting the agenda</a:t>
            </a:r>
            <a:endParaRPr lang="en-US" b="1" dirty="0">
              <a:solidFill>
                <a:srgbClr val="006600"/>
              </a:solidFill>
            </a:endParaRPr>
          </a:p>
        </p:txBody>
      </p:sp>
      <p:sp>
        <p:nvSpPr>
          <p:cNvPr id="8" name="Content Placeholder 7"/>
          <p:cNvSpPr>
            <a:spLocks noGrp="1"/>
          </p:cNvSpPr>
          <p:nvPr>
            <p:ph idx="1"/>
          </p:nvPr>
        </p:nvSpPr>
        <p:spPr>
          <a:xfrm>
            <a:off x="228600" y="914400"/>
            <a:ext cx="8763000" cy="5029200"/>
          </a:xfrm>
        </p:spPr>
        <p:txBody>
          <a:bodyPr/>
          <a:lstStyle/>
          <a:p>
            <a:pPr marL="0" indent="0">
              <a:lnSpc>
                <a:spcPct val="110000"/>
              </a:lnSpc>
              <a:spcAft>
                <a:spcPts val="600"/>
              </a:spcAft>
              <a:buNone/>
            </a:pPr>
            <a:r>
              <a:rPr lang="en-US" sz="2400" dirty="0" smtClean="0">
                <a:solidFill>
                  <a:srgbClr val="302C24"/>
                </a:solidFill>
              </a:rPr>
              <a:t>Charles A. Dana Center at the University of Texas at Austin</a:t>
            </a:r>
          </a:p>
          <a:p>
            <a:pPr lvl="1">
              <a:lnSpc>
                <a:spcPct val="110000"/>
              </a:lnSpc>
              <a:spcAft>
                <a:spcPts val="600"/>
              </a:spcAft>
            </a:pPr>
            <a:r>
              <a:rPr lang="en-US" sz="2000" dirty="0" smtClean="0">
                <a:solidFill>
                  <a:srgbClr val="302C24"/>
                </a:solidFill>
              </a:rPr>
              <a:t>Led development of original curricula for pathways to college success—</a:t>
            </a:r>
            <a:r>
              <a:rPr lang="en-US" sz="2000" dirty="0" err="1" smtClean="0">
                <a:solidFill>
                  <a:srgbClr val="302C24"/>
                </a:solidFill>
              </a:rPr>
              <a:t>Statway</a:t>
            </a:r>
            <a:r>
              <a:rPr lang="en-US" sz="2000" dirty="0" smtClean="0">
                <a:solidFill>
                  <a:srgbClr val="302C24"/>
                </a:solidFill>
              </a:rPr>
              <a:t> and </a:t>
            </a:r>
            <a:r>
              <a:rPr lang="en-US" sz="2000" dirty="0" err="1" smtClean="0">
                <a:solidFill>
                  <a:srgbClr val="302C24"/>
                </a:solidFill>
              </a:rPr>
              <a:t>Quantway</a:t>
            </a:r>
            <a:r>
              <a:rPr lang="en-US" sz="2000" dirty="0">
                <a:solidFill>
                  <a:srgbClr val="302C24"/>
                </a:solidFill>
              </a:rPr>
              <a:t>—</a:t>
            </a:r>
            <a:r>
              <a:rPr lang="en-US" sz="2000" dirty="0" smtClean="0">
                <a:solidFill>
                  <a:srgbClr val="302C24"/>
                </a:solidFill>
              </a:rPr>
              <a:t>in partnership with the Carnegie Foundation</a:t>
            </a:r>
          </a:p>
          <a:p>
            <a:pPr marL="0" indent="0">
              <a:lnSpc>
                <a:spcPct val="110000"/>
              </a:lnSpc>
              <a:spcAft>
                <a:spcPts val="600"/>
              </a:spcAft>
              <a:buNone/>
            </a:pPr>
            <a:r>
              <a:rPr lang="en-US" sz="2400" dirty="0" smtClean="0">
                <a:solidFill>
                  <a:srgbClr val="302C24"/>
                </a:solidFill>
              </a:rPr>
              <a:t>Texas Association of Community Colleges</a:t>
            </a:r>
          </a:p>
          <a:p>
            <a:pPr lvl="1">
              <a:lnSpc>
                <a:spcPct val="110000"/>
              </a:lnSpc>
              <a:spcAft>
                <a:spcPts val="600"/>
              </a:spcAft>
            </a:pPr>
            <a:r>
              <a:rPr lang="en-US" sz="2000" dirty="0" smtClean="0">
                <a:solidFill>
                  <a:srgbClr val="302C24"/>
                </a:solidFill>
              </a:rPr>
              <a:t>Represents all 50 community college systems in Texas</a:t>
            </a:r>
          </a:p>
          <a:p>
            <a:pPr lvl="1">
              <a:lnSpc>
                <a:spcPct val="110000"/>
              </a:lnSpc>
              <a:spcAft>
                <a:spcPts val="600"/>
              </a:spcAft>
            </a:pPr>
            <a:r>
              <a:rPr lang="en-US" sz="2000" dirty="0" smtClean="0">
                <a:solidFill>
                  <a:srgbClr val="302C24"/>
                </a:solidFill>
              </a:rPr>
              <a:t>Represents the interests of community colleges in state policymaking and budgeting</a:t>
            </a:r>
          </a:p>
          <a:p>
            <a:pPr marL="0" indent="0">
              <a:lnSpc>
                <a:spcPct val="110000"/>
              </a:lnSpc>
              <a:spcAft>
                <a:spcPts val="600"/>
              </a:spcAft>
              <a:buNone/>
            </a:pPr>
            <a:r>
              <a:rPr lang="en-US" sz="2400" dirty="0" smtClean="0">
                <a:solidFill>
                  <a:srgbClr val="302C24"/>
                </a:solidFill>
              </a:rPr>
              <a:t>A unique partnership of </a:t>
            </a:r>
            <a:r>
              <a:rPr lang="en-US" sz="2400" dirty="0">
                <a:solidFill>
                  <a:srgbClr val="302C24"/>
                </a:solidFill>
              </a:rPr>
              <a:t>colleges setting the agenda for </a:t>
            </a:r>
            <a:r>
              <a:rPr lang="en-US" sz="2400" dirty="0" smtClean="0">
                <a:solidFill>
                  <a:srgbClr val="302C24"/>
                </a:solidFill>
              </a:rPr>
              <a:t>reform </a:t>
            </a:r>
          </a:p>
          <a:p>
            <a:pPr marL="746125" indent="-280988">
              <a:lnSpc>
                <a:spcPct val="110000"/>
              </a:lnSpc>
              <a:spcAft>
                <a:spcPts val="600"/>
              </a:spcAft>
            </a:pPr>
            <a:r>
              <a:rPr lang="en-US" sz="2000" dirty="0" smtClean="0">
                <a:solidFill>
                  <a:srgbClr val="302C24"/>
                </a:solidFill>
              </a:rPr>
              <a:t>addresses </a:t>
            </a:r>
            <a:r>
              <a:rPr lang="en-US" sz="2000" dirty="0">
                <a:solidFill>
                  <a:srgbClr val="302C24"/>
                </a:solidFill>
              </a:rPr>
              <a:t>issues from the classroom to state policy</a:t>
            </a:r>
          </a:p>
          <a:p>
            <a:pPr lvl="1">
              <a:lnSpc>
                <a:spcPct val="110000"/>
              </a:lnSpc>
              <a:spcAft>
                <a:spcPts val="600"/>
              </a:spcAft>
            </a:pPr>
            <a:r>
              <a:rPr lang="en-US" sz="2000" dirty="0">
                <a:solidFill>
                  <a:srgbClr val="302C24"/>
                </a:solidFill>
              </a:rPr>
              <a:t>allows for collaboration and input from people at all levels of the system</a:t>
            </a:r>
            <a:endParaRPr lang="en-US" sz="2000" baseline="30000" dirty="0">
              <a:solidFill>
                <a:srgbClr val="302C24"/>
              </a:solidFill>
            </a:endParaRPr>
          </a:p>
          <a:p>
            <a:pPr marL="0" lvl="1" indent="0">
              <a:lnSpc>
                <a:spcPct val="110000"/>
              </a:lnSpc>
              <a:spcAft>
                <a:spcPts val="600"/>
              </a:spcAft>
              <a:buNone/>
            </a:pPr>
            <a:endParaRPr lang="en-US" dirty="0">
              <a:solidFill>
                <a:srgbClr val="302C24"/>
              </a:solidFill>
            </a:endParaRPr>
          </a:p>
        </p:txBody>
      </p:sp>
      <p:sp>
        <p:nvSpPr>
          <p:cNvPr id="4" name="Slide Number Placeholder 3"/>
          <p:cNvSpPr>
            <a:spLocks noGrp="1"/>
          </p:cNvSpPr>
          <p:nvPr>
            <p:ph type="sldNum" sz="quarter" idx="12"/>
          </p:nvPr>
        </p:nvSpPr>
        <p:spPr/>
        <p:txBody>
          <a:bodyPr/>
          <a:lstStyle/>
          <a:p>
            <a:fld id="{2E755760-801E-B94C-BD4D-729510EB6590}" type="slidenum">
              <a:rPr lang="en-US" smtClean="0">
                <a:solidFill>
                  <a:srgbClr val="FFFFFF"/>
                </a:solidFill>
              </a:rPr>
              <a:pPr/>
              <a:t>14</a:t>
            </a:fld>
            <a:endParaRPr lang="en-US">
              <a:solidFill>
                <a:srgbClr val="FFFFFF"/>
              </a:solidFill>
            </a:endParaRPr>
          </a:p>
        </p:txBody>
      </p:sp>
    </p:spTree>
    <p:extLst>
      <p:ext uri="{BB962C8B-B14F-4D97-AF65-F5344CB8AC3E}">
        <p14:creationId xmlns:p14="http://schemas.microsoft.com/office/powerpoint/2010/main" val="36199336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DC Footer skinny with NMP and TACC.png"/>
          <p:cNvPicPr>
            <a:picLocks noChangeAspect="1"/>
          </p:cNvPicPr>
          <p:nvPr/>
        </p:nvPicPr>
        <p:blipFill>
          <a:blip r:embed="rId2"/>
          <a:stretch>
            <a:fillRect/>
          </a:stretch>
        </p:blipFill>
        <p:spPr>
          <a:xfrm>
            <a:off x="0" y="6314902"/>
            <a:ext cx="9144000" cy="543098"/>
          </a:xfrm>
          <a:prstGeom prst="rect">
            <a:avLst/>
          </a:prstGeom>
        </p:spPr>
      </p:pic>
      <p:sp>
        <p:nvSpPr>
          <p:cNvPr id="7" name="Title 6"/>
          <p:cNvSpPr>
            <a:spLocks noGrp="1"/>
          </p:cNvSpPr>
          <p:nvPr>
            <p:ph type="title"/>
          </p:nvPr>
        </p:nvSpPr>
        <p:spPr/>
        <p:txBody>
          <a:bodyPr/>
          <a:lstStyle/>
          <a:p>
            <a:r>
              <a:rPr lang="en-US" b="1" dirty="0" smtClean="0">
                <a:solidFill>
                  <a:srgbClr val="006600"/>
                </a:solidFill>
              </a:rPr>
              <a:t>The Principles of the NMP Model</a:t>
            </a:r>
            <a:endParaRPr lang="en-US" b="1" dirty="0">
              <a:solidFill>
                <a:srgbClr val="006600"/>
              </a:solidFill>
            </a:endParaRPr>
          </a:p>
        </p:txBody>
      </p:sp>
      <p:sp>
        <p:nvSpPr>
          <p:cNvPr id="8" name="Content Placeholder 7"/>
          <p:cNvSpPr>
            <a:spLocks noGrp="1"/>
          </p:cNvSpPr>
          <p:nvPr>
            <p:ph idx="1"/>
          </p:nvPr>
        </p:nvSpPr>
        <p:spPr>
          <a:xfrm>
            <a:off x="304800" y="1066800"/>
            <a:ext cx="8610600" cy="4953000"/>
          </a:xfrm>
        </p:spPr>
        <p:txBody>
          <a:bodyPr/>
          <a:lstStyle/>
          <a:p>
            <a:pPr marL="0" indent="0">
              <a:buNone/>
            </a:pPr>
            <a:r>
              <a:rPr lang="en-US" sz="2300" dirty="0">
                <a:solidFill>
                  <a:srgbClr val="302C24"/>
                </a:solidFill>
              </a:rPr>
              <a:t>A</a:t>
            </a:r>
            <a:r>
              <a:rPr lang="en-US" sz="2300" dirty="0" smtClean="0">
                <a:solidFill>
                  <a:srgbClr val="302C24"/>
                </a:solidFill>
              </a:rPr>
              <a:t> </a:t>
            </a:r>
            <a:r>
              <a:rPr lang="en-US" sz="2300" dirty="0">
                <a:solidFill>
                  <a:srgbClr val="302C24"/>
                </a:solidFill>
              </a:rPr>
              <a:t>systemic approach to improving student success and completion </a:t>
            </a:r>
            <a:r>
              <a:rPr lang="en-US" sz="2300" dirty="0" smtClean="0">
                <a:solidFill>
                  <a:srgbClr val="302C24"/>
                </a:solidFill>
              </a:rPr>
              <a:t>by reforming developmental and gateway mathematics:</a:t>
            </a:r>
            <a:endParaRPr lang="en-US" sz="2300" dirty="0">
              <a:solidFill>
                <a:srgbClr val="302C24"/>
              </a:solidFill>
            </a:endParaRPr>
          </a:p>
          <a:p>
            <a:pPr marL="457200" lvl="0" indent="-457200">
              <a:buFont typeface="+mj-lt"/>
              <a:buAutoNum type="arabicPeriod"/>
            </a:pPr>
            <a:r>
              <a:rPr lang="en-US" sz="2000" dirty="0">
                <a:solidFill>
                  <a:srgbClr val="FF0000"/>
                </a:solidFill>
              </a:rPr>
              <a:t>Multiple pathways </a:t>
            </a:r>
            <a:r>
              <a:rPr lang="en-US" sz="2000" dirty="0">
                <a:solidFill>
                  <a:srgbClr val="302C24"/>
                </a:solidFill>
              </a:rPr>
              <a:t>with relevant and challenging mathematics content aligned to specific fields of </a:t>
            </a:r>
            <a:r>
              <a:rPr lang="en-US" sz="2000" dirty="0" smtClean="0">
                <a:solidFill>
                  <a:srgbClr val="302C24"/>
                </a:solidFill>
              </a:rPr>
              <a:t>study</a:t>
            </a:r>
          </a:p>
          <a:p>
            <a:pPr marL="0" lvl="0" indent="0">
              <a:buNone/>
            </a:pPr>
            <a:endParaRPr lang="en-US" sz="2000" dirty="0">
              <a:solidFill>
                <a:srgbClr val="302C24"/>
              </a:solidFill>
            </a:endParaRPr>
          </a:p>
          <a:p>
            <a:pPr marL="457200" lvl="0" indent="-457200">
              <a:buFont typeface="+mj-lt"/>
              <a:buAutoNum type="arabicPeriod"/>
            </a:pPr>
            <a:r>
              <a:rPr lang="en-US" sz="2000" dirty="0">
                <a:solidFill>
                  <a:srgbClr val="FF0000"/>
                </a:solidFill>
              </a:rPr>
              <a:t>Acceleration</a:t>
            </a:r>
            <a:r>
              <a:rPr lang="en-US" sz="2000" dirty="0">
                <a:solidFill>
                  <a:srgbClr val="302C24"/>
                </a:solidFill>
              </a:rPr>
              <a:t> that allows students to complete a college-level math course </a:t>
            </a:r>
            <a:r>
              <a:rPr lang="en-US" sz="2000" dirty="0" smtClean="0">
                <a:solidFill>
                  <a:srgbClr val="302C24"/>
                </a:solidFill>
              </a:rPr>
              <a:t>within 1 year—more </a:t>
            </a:r>
            <a:r>
              <a:rPr lang="en-US" sz="2000" dirty="0">
                <a:solidFill>
                  <a:srgbClr val="302C24"/>
                </a:solidFill>
              </a:rPr>
              <a:t>quickly than in the traditional developmental math sequence</a:t>
            </a:r>
            <a:r>
              <a:rPr lang="en-US" sz="2000" dirty="0" smtClean="0">
                <a:solidFill>
                  <a:srgbClr val="302C24"/>
                </a:solidFill>
              </a:rPr>
              <a:t>.</a:t>
            </a:r>
          </a:p>
          <a:p>
            <a:pPr marL="0" lvl="0" indent="0">
              <a:buNone/>
            </a:pPr>
            <a:endParaRPr lang="en-US" sz="2000" dirty="0">
              <a:solidFill>
                <a:srgbClr val="302C24"/>
              </a:solidFill>
            </a:endParaRPr>
          </a:p>
          <a:p>
            <a:pPr marL="457200" lvl="0" indent="-457200">
              <a:buFont typeface="+mj-lt"/>
              <a:buAutoNum type="arabicPeriod"/>
            </a:pPr>
            <a:r>
              <a:rPr lang="en-US" sz="2000" dirty="0">
                <a:solidFill>
                  <a:srgbClr val="FF0000"/>
                </a:solidFill>
              </a:rPr>
              <a:t>Intentional use of strategies</a:t>
            </a:r>
            <a:r>
              <a:rPr lang="en-US" sz="2000" dirty="0">
                <a:solidFill>
                  <a:srgbClr val="302C24"/>
                </a:solidFill>
              </a:rPr>
              <a:t> to help students develop skills as </a:t>
            </a:r>
            <a:r>
              <a:rPr lang="en-US" sz="2000" dirty="0" smtClean="0">
                <a:solidFill>
                  <a:srgbClr val="302C24"/>
                </a:solidFill>
              </a:rPr>
              <a:t>learners and experience college success</a:t>
            </a:r>
          </a:p>
          <a:p>
            <a:pPr marL="0" lvl="0" indent="0">
              <a:buNone/>
            </a:pPr>
            <a:endParaRPr lang="en-US" sz="2000" dirty="0">
              <a:solidFill>
                <a:srgbClr val="302C24"/>
              </a:solidFill>
            </a:endParaRPr>
          </a:p>
          <a:p>
            <a:pPr marL="457200" lvl="0" indent="-457200">
              <a:buFont typeface="+mj-lt"/>
              <a:buAutoNum type="arabicPeriod"/>
            </a:pPr>
            <a:r>
              <a:rPr lang="en-US" sz="2000" dirty="0">
                <a:solidFill>
                  <a:srgbClr val="FF0000"/>
                </a:solidFill>
              </a:rPr>
              <a:t>Curriculum design and pedagogy </a:t>
            </a:r>
            <a:r>
              <a:rPr lang="en-US" sz="2000" dirty="0">
                <a:solidFill>
                  <a:srgbClr val="302C24"/>
                </a:solidFill>
              </a:rPr>
              <a:t>based on proven practice</a:t>
            </a:r>
          </a:p>
        </p:txBody>
      </p:sp>
      <p:sp>
        <p:nvSpPr>
          <p:cNvPr id="4" name="Slide Number Placeholder 3"/>
          <p:cNvSpPr>
            <a:spLocks noGrp="1"/>
          </p:cNvSpPr>
          <p:nvPr>
            <p:ph type="sldNum" sz="quarter" idx="12"/>
          </p:nvPr>
        </p:nvSpPr>
        <p:spPr/>
        <p:txBody>
          <a:bodyPr/>
          <a:lstStyle/>
          <a:p>
            <a:fld id="{2E755760-801E-B94C-BD4D-729510EB6590}" type="slidenum">
              <a:rPr lang="en-US" smtClean="0">
                <a:solidFill>
                  <a:srgbClr val="FFFFFF"/>
                </a:solidFill>
              </a:rPr>
              <a:pPr/>
              <a:t>15</a:t>
            </a:fld>
            <a:endParaRPr lang="en-US">
              <a:solidFill>
                <a:srgbClr val="FFFFFF"/>
              </a:solidFill>
            </a:endParaRPr>
          </a:p>
        </p:txBody>
      </p:sp>
    </p:spTree>
    <p:extLst>
      <p:ext uri="{BB962C8B-B14F-4D97-AF65-F5344CB8AC3E}">
        <p14:creationId xmlns:p14="http://schemas.microsoft.com/office/powerpoint/2010/main" val="146508835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DC Footer skinny with NMP and TACC.png"/>
          <p:cNvPicPr>
            <a:picLocks noChangeAspect="1"/>
          </p:cNvPicPr>
          <p:nvPr/>
        </p:nvPicPr>
        <p:blipFill>
          <a:blip r:embed="rId2"/>
          <a:stretch>
            <a:fillRect/>
          </a:stretch>
        </p:blipFill>
        <p:spPr>
          <a:xfrm>
            <a:off x="0" y="6314902"/>
            <a:ext cx="9144000" cy="543098"/>
          </a:xfrm>
          <a:prstGeom prst="rect">
            <a:avLst/>
          </a:prstGeom>
        </p:spPr>
      </p:pic>
      <p:sp>
        <p:nvSpPr>
          <p:cNvPr id="7" name="Title 6"/>
          <p:cNvSpPr>
            <a:spLocks noGrp="1"/>
          </p:cNvSpPr>
          <p:nvPr>
            <p:ph type="title"/>
          </p:nvPr>
        </p:nvSpPr>
        <p:spPr/>
        <p:txBody>
          <a:bodyPr/>
          <a:lstStyle/>
          <a:p>
            <a:r>
              <a:rPr lang="en-US" b="1" dirty="0" smtClean="0">
                <a:solidFill>
                  <a:srgbClr val="006600"/>
                </a:solidFill>
              </a:rPr>
              <a:t>The NMP Courses</a:t>
            </a:r>
            <a:endParaRPr lang="en-US" b="1" dirty="0">
              <a:solidFill>
                <a:srgbClr val="006600"/>
              </a:solidFill>
            </a:endParaRPr>
          </a:p>
        </p:txBody>
      </p:sp>
      <p:sp>
        <p:nvSpPr>
          <p:cNvPr id="4" name="Slide Number Placeholder 3"/>
          <p:cNvSpPr>
            <a:spLocks noGrp="1"/>
          </p:cNvSpPr>
          <p:nvPr>
            <p:ph type="sldNum" sz="quarter" idx="12"/>
          </p:nvPr>
        </p:nvSpPr>
        <p:spPr/>
        <p:txBody>
          <a:bodyPr/>
          <a:lstStyle/>
          <a:p>
            <a:fld id="{2E755760-801E-B94C-BD4D-729510EB6590}" type="slidenum">
              <a:rPr lang="en-US" smtClean="0">
                <a:solidFill>
                  <a:srgbClr val="FFFFFF"/>
                </a:solidFill>
              </a:rPr>
              <a:pPr/>
              <a:t>16</a:t>
            </a:fld>
            <a:endParaRPr lang="en-US">
              <a:solidFill>
                <a:srgbClr val="FFFFFF"/>
              </a:solidFill>
            </a:endParaRPr>
          </a:p>
        </p:txBody>
      </p:sp>
      <p:pic>
        <p:nvPicPr>
          <p:cNvPr id="5" name="Content Placeholder 4" descr="Taking-a-Systemic-approach_January-2013_00-for-SHH copy.png"/>
          <p:cNvPicPr>
            <a:picLocks noGrp="1" noChangeAspect="1"/>
          </p:cNvPicPr>
          <p:nvPr>
            <p:ph idx="1"/>
          </p:nvPr>
        </p:nvPicPr>
        <p:blipFill>
          <a:blip r:embed="rId3">
            <a:extLst>
              <a:ext uri="{28A0092B-C50C-407E-A947-70E740481C1C}">
                <a14:useLocalDpi xmlns:a14="http://schemas.microsoft.com/office/drawing/2010/main" val="0"/>
              </a:ext>
            </a:extLst>
          </a:blip>
          <a:srcRect t="12780" b="12780"/>
          <a:stretch>
            <a:fillRect/>
          </a:stretch>
        </p:blipFill>
        <p:spPr>
          <a:xfrm>
            <a:off x="-228600" y="824713"/>
            <a:ext cx="9296400" cy="5347487"/>
          </a:xfrm>
        </p:spPr>
      </p:pic>
    </p:spTree>
    <p:extLst>
      <p:ext uri="{BB962C8B-B14F-4D97-AF65-F5344CB8AC3E}">
        <p14:creationId xmlns:p14="http://schemas.microsoft.com/office/powerpoint/2010/main" val="295229850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DC Footer skinny with NMP and TACC.png"/>
          <p:cNvPicPr>
            <a:picLocks noChangeAspect="1"/>
          </p:cNvPicPr>
          <p:nvPr/>
        </p:nvPicPr>
        <p:blipFill>
          <a:blip r:embed="rId2"/>
          <a:stretch>
            <a:fillRect/>
          </a:stretch>
        </p:blipFill>
        <p:spPr>
          <a:xfrm>
            <a:off x="0" y="6314902"/>
            <a:ext cx="9144000" cy="543098"/>
          </a:xfrm>
          <a:prstGeom prst="rect">
            <a:avLst/>
          </a:prstGeom>
        </p:spPr>
      </p:pic>
      <p:sp>
        <p:nvSpPr>
          <p:cNvPr id="7" name="Title 6"/>
          <p:cNvSpPr>
            <a:spLocks noGrp="1"/>
          </p:cNvSpPr>
          <p:nvPr>
            <p:ph type="title"/>
          </p:nvPr>
        </p:nvSpPr>
        <p:spPr/>
        <p:txBody>
          <a:bodyPr/>
          <a:lstStyle/>
          <a:p>
            <a:r>
              <a:rPr lang="en-US" b="1" dirty="0" smtClean="0">
                <a:solidFill>
                  <a:srgbClr val="006600"/>
                </a:solidFill>
              </a:rPr>
              <a:t>The NMP Courses</a:t>
            </a:r>
            <a:endParaRPr lang="en-US" b="1" dirty="0">
              <a:solidFill>
                <a:srgbClr val="006600"/>
              </a:solidFill>
            </a:endParaRPr>
          </a:p>
        </p:txBody>
      </p:sp>
      <p:sp>
        <p:nvSpPr>
          <p:cNvPr id="4" name="Slide Number Placeholder 3"/>
          <p:cNvSpPr>
            <a:spLocks noGrp="1"/>
          </p:cNvSpPr>
          <p:nvPr>
            <p:ph type="sldNum" sz="quarter" idx="12"/>
          </p:nvPr>
        </p:nvSpPr>
        <p:spPr/>
        <p:txBody>
          <a:bodyPr/>
          <a:lstStyle/>
          <a:p>
            <a:fld id="{2E755760-801E-B94C-BD4D-729510EB6590}" type="slidenum">
              <a:rPr lang="en-US" smtClean="0">
                <a:solidFill>
                  <a:srgbClr val="FFFFFF"/>
                </a:solidFill>
              </a:rPr>
              <a:pPr/>
              <a:t>17</a:t>
            </a:fld>
            <a:endParaRPr lang="en-US">
              <a:solidFill>
                <a:srgbClr val="FFFFFF"/>
              </a:solidFill>
            </a:endParaRPr>
          </a:p>
        </p:txBody>
      </p:sp>
      <p:pic>
        <p:nvPicPr>
          <p:cNvPr id="5" name="Content Placeholder 4" descr="Taking-a-Systemic-approach_January-2013_00-for-SHH copy.png"/>
          <p:cNvPicPr>
            <a:picLocks noGrp="1" noChangeAspect="1"/>
          </p:cNvPicPr>
          <p:nvPr>
            <p:ph idx="1"/>
          </p:nvPr>
        </p:nvPicPr>
        <p:blipFill>
          <a:blip r:embed="rId3">
            <a:extLst>
              <a:ext uri="{28A0092B-C50C-407E-A947-70E740481C1C}">
                <a14:useLocalDpi xmlns:a14="http://schemas.microsoft.com/office/drawing/2010/main" val="0"/>
              </a:ext>
            </a:extLst>
          </a:blip>
          <a:srcRect t="12780" b="12780"/>
          <a:stretch>
            <a:fillRect/>
          </a:stretch>
        </p:blipFill>
        <p:spPr>
          <a:xfrm>
            <a:off x="-228600" y="824713"/>
            <a:ext cx="9296400" cy="5347487"/>
          </a:xfrm>
        </p:spPr>
      </p:pic>
      <p:sp>
        <p:nvSpPr>
          <p:cNvPr id="8" name="Oval 7"/>
          <p:cNvSpPr/>
          <p:nvPr/>
        </p:nvSpPr>
        <p:spPr bwMode="auto">
          <a:xfrm>
            <a:off x="4724400" y="914400"/>
            <a:ext cx="2590800" cy="1295400"/>
          </a:xfrm>
          <a:prstGeom prst="ellipse">
            <a:avLst/>
          </a:prstGeom>
          <a:noFill/>
          <a:ln w="57150" cap="flat" cmpd="sng" algn="ctr">
            <a:solidFill>
              <a:srgbClr val="0066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0" charset="0"/>
              <a:ea typeface="ヒラギノ角ゴ Pro W3" pitchFamily="-110" charset="-128"/>
              <a:cs typeface="ヒラギノ角ゴ Pro W3" pitchFamily="-110" charset="-128"/>
            </a:endParaRPr>
          </a:p>
        </p:txBody>
      </p:sp>
    </p:spTree>
    <p:extLst>
      <p:ext uri="{BB962C8B-B14F-4D97-AF65-F5344CB8AC3E}">
        <p14:creationId xmlns:p14="http://schemas.microsoft.com/office/powerpoint/2010/main" val="142000963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304800" y="152400"/>
            <a:ext cx="8610600" cy="533400"/>
          </a:xfrm>
        </p:spPr>
        <p:txBody>
          <a:bodyPr/>
          <a:lstStyle/>
          <a:p>
            <a:r>
              <a:rPr lang="en-US" sz="2600" b="1" dirty="0" smtClean="0">
                <a:solidFill>
                  <a:srgbClr val="006600"/>
                </a:solidFill>
              </a:rPr>
              <a:t>The Dana Center is working on a multi-pronged </a:t>
            </a:r>
            <a:r>
              <a:rPr lang="en-US" sz="2600" b="1" dirty="0">
                <a:solidFill>
                  <a:srgbClr val="006600"/>
                </a:solidFill>
              </a:rPr>
              <a:t>approach to smooth transition </a:t>
            </a:r>
            <a:r>
              <a:rPr lang="en-US" sz="2600" b="1" dirty="0" err="1">
                <a:solidFill>
                  <a:srgbClr val="006600"/>
                </a:solidFill>
              </a:rPr>
              <a:t>HS</a:t>
            </a:r>
            <a:r>
              <a:rPr lang="en-US" sz="2600" b="1" dirty="0" err="1">
                <a:solidFill>
                  <a:srgbClr val="006600"/>
                </a:solidFill>
                <a:sym typeface="Wingdings"/>
              </a:rPr>
              <a:t>Higher</a:t>
            </a:r>
            <a:r>
              <a:rPr lang="en-US" sz="2600" b="1" dirty="0">
                <a:solidFill>
                  <a:srgbClr val="006600"/>
                </a:solidFill>
                <a:sym typeface="Wingdings"/>
              </a:rPr>
              <a:t> Ed</a:t>
            </a:r>
            <a:endParaRPr lang="en-US" sz="2600" b="1" dirty="0">
              <a:solidFill>
                <a:srgbClr val="006600"/>
              </a:solidFill>
            </a:endParaRPr>
          </a:p>
        </p:txBody>
      </p:sp>
      <p:sp>
        <p:nvSpPr>
          <p:cNvPr id="8" name="Content Placeholder 7"/>
          <p:cNvSpPr>
            <a:spLocks noGrp="1"/>
          </p:cNvSpPr>
          <p:nvPr>
            <p:ph idx="1"/>
          </p:nvPr>
        </p:nvSpPr>
        <p:spPr>
          <a:xfrm>
            <a:off x="762000" y="1295400"/>
            <a:ext cx="7239000" cy="5334000"/>
          </a:xfrm>
        </p:spPr>
        <p:txBody>
          <a:bodyPr/>
          <a:lstStyle/>
          <a:p>
            <a:pPr>
              <a:lnSpc>
                <a:spcPct val="110000"/>
              </a:lnSpc>
              <a:spcAft>
                <a:spcPts val="600"/>
              </a:spcAft>
            </a:pPr>
            <a:r>
              <a:rPr lang="en-US" sz="2200" dirty="0">
                <a:solidFill>
                  <a:schemeClr val="bg2">
                    <a:lumMod val="40000"/>
                    <a:lumOff val="60000"/>
                  </a:schemeClr>
                </a:solidFill>
              </a:rPr>
              <a:t>Redesign higher education remediation at scale: the Dana Center’s New </a:t>
            </a:r>
            <a:r>
              <a:rPr lang="en-US" sz="2200" dirty="0" err="1">
                <a:solidFill>
                  <a:schemeClr val="bg2">
                    <a:lumMod val="40000"/>
                    <a:lumOff val="60000"/>
                  </a:schemeClr>
                </a:solidFill>
              </a:rPr>
              <a:t>Mathways</a:t>
            </a:r>
            <a:r>
              <a:rPr lang="en-US" sz="2200" dirty="0">
                <a:solidFill>
                  <a:schemeClr val="bg2">
                    <a:lumMod val="40000"/>
                    <a:lumOff val="60000"/>
                  </a:schemeClr>
                </a:solidFill>
              </a:rPr>
              <a:t> Project</a:t>
            </a:r>
          </a:p>
          <a:p>
            <a:pPr>
              <a:lnSpc>
                <a:spcPct val="110000"/>
              </a:lnSpc>
              <a:spcAft>
                <a:spcPts val="600"/>
              </a:spcAft>
            </a:pPr>
            <a:r>
              <a:rPr lang="en-US" sz="2200" b="1" dirty="0">
                <a:solidFill>
                  <a:srgbClr val="302C24"/>
                </a:solidFill>
              </a:rPr>
              <a:t>Support </a:t>
            </a:r>
            <a:r>
              <a:rPr lang="en-US" sz="2200" b="1" dirty="0" smtClean="0">
                <a:solidFill>
                  <a:srgbClr val="302C24"/>
                </a:solidFill>
              </a:rPr>
              <a:t>districts’ high school standards implementation </a:t>
            </a:r>
            <a:r>
              <a:rPr lang="en-US" sz="2200" b="1" dirty="0">
                <a:solidFill>
                  <a:srgbClr val="302C24"/>
                </a:solidFill>
              </a:rPr>
              <a:t>to </a:t>
            </a:r>
            <a:r>
              <a:rPr lang="en-US" sz="2200" b="1" dirty="0" smtClean="0">
                <a:solidFill>
                  <a:srgbClr val="302C24"/>
                </a:solidFill>
              </a:rPr>
              <a:t>ensure college</a:t>
            </a:r>
            <a:r>
              <a:rPr lang="en-US" sz="2200" b="1" dirty="0">
                <a:solidFill>
                  <a:srgbClr val="302C24"/>
                </a:solidFill>
              </a:rPr>
              <a:t>-ready mathematics for all </a:t>
            </a:r>
            <a:r>
              <a:rPr lang="en-US" sz="2200" b="1" dirty="0" smtClean="0">
                <a:solidFill>
                  <a:srgbClr val="302C24"/>
                </a:solidFill>
              </a:rPr>
              <a:t>students (CCSSM, TEKS)</a:t>
            </a:r>
          </a:p>
          <a:p>
            <a:pPr>
              <a:lnSpc>
                <a:spcPct val="110000"/>
              </a:lnSpc>
              <a:spcAft>
                <a:spcPts val="600"/>
              </a:spcAft>
            </a:pPr>
            <a:r>
              <a:rPr lang="en-US" sz="2200" b="1" dirty="0" smtClean="0">
                <a:solidFill>
                  <a:srgbClr val="302C24"/>
                </a:solidFill>
              </a:rPr>
              <a:t>Introduce a new breed of 4</a:t>
            </a:r>
            <a:r>
              <a:rPr lang="en-US" sz="2200" b="1" baseline="30000" dirty="0" smtClean="0">
                <a:solidFill>
                  <a:srgbClr val="302C24"/>
                </a:solidFill>
              </a:rPr>
              <a:t>th</a:t>
            </a:r>
            <a:r>
              <a:rPr lang="en-US" sz="2200" b="1" dirty="0" smtClean="0">
                <a:solidFill>
                  <a:srgbClr val="302C24"/>
                </a:solidFill>
              </a:rPr>
              <a:t>-year high school mathematics courses that provide an additional pathway into college readiness</a:t>
            </a:r>
          </a:p>
          <a:p>
            <a:pPr>
              <a:lnSpc>
                <a:spcPct val="110000"/>
              </a:lnSpc>
              <a:spcAft>
                <a:spcPts val="600"/>
              </a:spcAft>
            </a:pPr>
            <a:r>
              <a:rPr lang="en-US" sz="2200" dirty="0">
                <a:solidFill>
                  <a:schemeClr val="bg2">
                    <a:lumMod val="40000"/>
                    <a:lumOff val="60000"/>
                  </a:schemeClr>
                </a:solidFill>
              </a:rPr>
              <a:t>Work in the policy sphere to ensure students can transition successfully</a:t>
            </a:r>
          </a:p>
          <a:p>
            <a:pPr marL="0" indent="0">
              <a:lnSpc>
                <a:spcPct val="110000"/>
              </a:lnSpc>
              <a:spcAft>
                <a:spcPts val="600"/>
              </a:spcAft>
              <a:buNone/>
            </a:pPr>
            <a:endParaRPr lang="en-US" sz="2200" dirty="0" smtClean="0">
              <a:solidFill>
                <a:srgbClr val="302C24"/>
              </a:solidFill>
            </a:endParaRPr>
          </a:p>
          <a:p>
            <a:pPr>
              <a:lnSpc>
                <a:spcPct val="110000"/>
              </a:lnSpc>
              <a:spcAft>
                <a:spcPts val="600"/>
              </a:spcAft>
            </a:pPr>
            <a:endParaRPr lang="en-US" sz="2400" dirty="0" smtClean="0">
              <a:solidFill>
                <a:srgbClr val="302C24"/>
              </a:solidFill>
            </a:endParaRPr>
          </a:p>
          <a:p>
            <a:pPr>
              <a:lnSpc>
                <a:spcPct val="110000"/>
              </a:lnSpc>
              <a:spcAft>
                <a:spcPts val="600"/>
              </a:spcAft>
            </a:pPr>
            <a:endParaRPr lang="en-US" sz="1800" baseline="30000" dirty="0">
              <a:solidFill>
                <a:srgbClr val="302C24"/>
              </a:solidFill>
            </a:endParaRPr>
          </a:p>
        </p:txBody>
      </p:sp>
      <p:sp>
        <p:nvSpPr>
          <p:cNvPr id="4" name="Slide Number Placeholder 3"/>
          <p:cNvSpPr>
            <a:spLocks noGrp="1"/>
          </p:cNvSpPr>
          <p:nvPr>
            <p:ph type="sldNum" sz="quarter" idx="12"/>
          </p:nvPr>
        </p:nvSpPr>
        <p:spPr/>
        <p:txBody>
          <a:bodyPr/>
          <a:lstStyle/>
          <a:p>
            <a:fld id="{2E755760-801E-B94C-BD4D-729510EB6590}" type="slidenum">
              <a:rPr lang="en-US" smtClean="0">
                <a:solidFill>
                  <a:srgbClr val="FFFFFF"/>
                </a:solidFill>
              </a:rPr>
              <a:pPr/>
              <a:t>18</a:t>
            </a:fld>
            <a:endParaRPr lang="en-US">
              <a:solidFill>
                <a:srgbClr val="FFFFFF"/>
              </a:solidFill>
            </a:endParaRPr>
          </a:p>
        </p:txBody>
      </p:sp>
    </p:spTree>
    <p:extLst>
      <p:ext uri="{BB962C8B-B14F-4D97-AF65-F5344CB8AC3E}">
        <p14:creationId xmlns:p14="http://schemas.microsoft.com/office/powerpoint/2010/main" val="350028924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600" b="1" dirty="0">
                <a:solidFill>
                  <a:srgbClr val="006600"/>
                </a:solidFill>
              </a:rPr>
              <a:t>Audience: Students </a:t>
            </a:r>
            <a:r>
              <a:rPr lang="en-US" sz="2600" b="1" dirty="0" smtClean="0">
                <a:solidFill>
                  <a:srgbClr val="006600"/>
                </a:solidFill>
              </a:rPr>
              <a:t>graduating from high school should </a:t>
            </a:r>
            <a:r>
              <a:rPr lang="en-US" sz="2600" b="1" dirty="0">
                <a:solidFill>
                  <a:srgbClr val="006600"/>
                </a:solidFill>
              </a:rPr>
              <a:t>be college ready</a:t>
            </a:r>
          </a:p>
        </p:txBody>
      </p:sp>
      <p:sp>
        <p:nvSpPr>
          <p:cNvPr id="4" name="Slide Number Placeholder 3"/>
          <p:cNvSpPr>
            <a:spLocks noGrp="1"/>
          </p:cNvSpPr>
          <p:nvPr>
            <p:ph type="sldNum" sz="quarter" idx="12"/>
          </p:nvPr>
        </p:nvSpPr>
        <p:spPr/>
        <p:txBody>
          <a:bodyPr/>
          <a:lstStyle/>
          <a:p>
            <a:fld id="{2E755760-801E-B94C-BD4D-729510EB6590}" type="slidenum">
              <a:rPr lang="en-US" smtClean="0"/>
              <a:pPr/>
              <a:t>19</a:t>
            </a:fld>
            <a:endParaRPr lang="en-US"/>
          </a:p>
        </p:txBody>
      </p:sp>
      <p:sp>
        <p:nvSpPr>
          <p:cNvPr id="5" name="Oval 4"/>
          <p:cNvSpPr/>
          <p:nvPr/>
        </p:nvSpPr>
        <p:spPr bwMode="auto">
          <a:xfrm>
            <a:off x="1447800" y="1600200"/>
            <a:ext cx="2133600" cy="2057400"/>
          </a:xfrm>
          <a:prstGeom prst="ellipse">
            <a:avLst/>
          </a:prstGeom>
          <a:solidFill>
            <a:schemeClr val="accent2">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0" charset="0"/>
              <a:ea typeface="ヒラギノ角ゴ Pro W3" pitchFamily="-110" charset="-128"/>
              <a:cs typeface="ヒラギノ角ゴ Pro W3" pitchFamily="-110" charset="-128"/>
            </a:endParaRPr>
          </a:p>
        </p:txBody>
      </p:sp>
      <p:sp>
        <p:nvSpPr>
          <p:cNvPr id="6" name="Oval 5"/>
          <p:cNvSpPr/>
          <p:nvPr/>
        </p:nvSpPr>
        <p:spPr bwMode="auto">
          <a:xfrm>
            <a:off x="5486400" y="1600200"/>
            <a:ext cx="2133600" cy="2057400"/>
          </a:xfrm>
          <a:prstGeom prst="ellipse">
            <a:avLst/>
          </a:prstGeom>
          <a:solidFill>
            <a:srgbClr val="CCFFCC"/>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0" charset="0"/>
              <a:ea typeface="ヒラギノ角ゴ Pro W3" pitchFamily="-110" charset="-128"/>
              <a:cs typeface="ヒラギノ角ゴ Pro W3" pitchFamily="-110" charset="-128"/>
            </a:endParaRPr>
          </a:p>
        </p:txBody>
      </p:sp>
      <p:cxnSp>
        <p:nvCxnSpPr>
          <p:cNvPr id="8" name="Straight Arrow Connector 7"/>
          <p:cNvCxnSpPr/>
          <p:nvPr/>
        </p:nvCxnSpPr>
        <p:spPr bwMode="auto">
          <a:xfrm>
            <a:off x="3581400" y="2438400"/>
            <a:ext cx="1981200" cy="0"/>
          </a:xfrm>
          <a:prstGeom prst="straightConnector1">
            <a:avLst/>
          </a:prstGeom>
          <a:ln>
            <a:headEnd type="none" w="med" len="med"/>
            <a:tailEnd type="arrow"/>
          </a:ln>
        </p:spPr>
        <p:style>
          <a:lnRef idx="3">
            <a:schemeClr val="accent4"/>
          </a:lnRef>
          <a:fillRef idx="0">
            <a:schemeClr val="accent4"/>
          </a:fillRef>
          <a:effectRef idx="2">
            <a:schemeClr val="accent4"/>
          </a:effectRef>
          <a:fontRef idx="minor">
            <a:schemeClr val="tx1"/>
          </a:fontRef>
        </p:style>
      </p:cxnSp>
      <p:sp>
        <p:nvSpPr>
          <p:cNvPr id="11" name="TextBox 10"/>
          <p:cNvSpPr txBox="1"/>
          <p:nvPr/>
        </p:nvSpPr>
        <p:spPr>
          <a:xfrm>
            <a:off x="1905000" y="2133600"/>
            <a:ext cx="1295400" cy="584776"/>
          </a:xfrm>
          <a:prstGeom prst="rect">
            <a:avLst/>
          </a:prstGeom>
          <a:noFill/>
        </p:spPr>
        <p:txBody>
          <a:bodyPr wrap="square" rtlCol="0">
            <a:spAutoFit/>
          </a:bodyPr>
          <a:lstStyle/>
          <a:p>
            <a:pPr algn="ctr"/>
            <a:r>
              <a:rPr lang="en-US" sz="3200" dirty="0" smtClean="0"/>
              <a:t>HS</a:t>
            </a:r>
            <a:endParaRPr lang="en-US" sz="3200" dirty="0"/>
          </a:p>
        </p:txBody>
      </p:sp>
      <p:sp>
        <p:nvSpPr>
          <p:cNvPr id="12" name="TextBox 11"/>
          <p:cNvSpPr txBox="1"/>
          <p:nvPr/>
        </p:nvSpPr>
        <p:spPr>
          <a:xfrm>
            <a:off x="6019800" y="1981200"/>
            <a:ext cx="1143000" cy="1077218"/>
          </a:xfrm>
          <a:prstGeom prst="rect">
            <a:avLst/>
          </a:prstGeom>
          <a:noFill/>
        </p:spPr>
        <p:txBody>
          <a:bodyPr wrap="square" rtlCol="0">
            <a:spAutoFit/>
          </a:bodyPr>
          <a:lstStyle/>
          <a:p>
            <a:pPr algn="ctr"/>
            <a:r>
              <a:rPr lang="en-US" sz="3200" dirty="0" smtClean="0"/>
              <a:t>HE math</a:t>
            </a:r>
            <a:endParaRPr lang="en-US" sz="3200" dirty="0"/>
          </a:p>
        </p:txBody>
      </p:sp>
      <p:sp>
        <p:nvSpPr>
          <p:cNvPr id="13" name="TextBox 12"/>
          <p:cNvSpPr txBox="1"/>
          <p:nvPr/>
        </p:nvSpPr>
        <p:spPr>
          <a:xfrm>
            <a:off x="3657600" y="2038290"/>
            <a:ext cx="1752600" cy="400110"/>
          </a:xfrm>
          <a:prstGeom prst="rect">
            <a:avLst/>
          </a:prstGeom>
          <a:noFill/>
        </p:spPr>
        <p:txBody>
          <a:bodyPr wrap="square" rtlCol="0">
            <a:spAutoFit/>
          </a:bodyPr>
          <a:lstStyle/>
          <a:p>
            <a:r>
              <a:rPr lang="en-US" sz="2000" dirty="0" smtClean="0"/>
              <a:t>College ready</a:t>
            </a:r>
            <a:endParaRPr lang="en-US" sz="2000" dirty="0"/>
          </a:p>
        </p:txBody>
      </p:sp>
    </p:spTree>
    <p:extLst>
      <p:ext uri="{BB962C8B-B14F-4D97-AF65-F5344CB8AC3E}">
        <p14:creationId xmlns:p14="http://schemas.microsoft.com/office/powerpoint/2010/main" val="145847493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6600"/>
                </a:solidFill>
              </a:rPr>
              <a:t>About the Dana Center</a:t>
            </a:r>
            <a:endParaRPr lang="en-US" b="1" dirty="0">
              <a:solidFill>
                <a:srgbClr val="006600"/>
              </a:solidFill>
            </a:endParaRPr>
          </a:p>
        </p:txBody>
      </p:sp>
      <p:sp>
        <p:nvSpPr>
          <p:cNvPr id="4" name="Slide Number Placeholder 3"/>
          <p:cNvSpPr>
            <a:spLocks noGrp="1"/>
          </p:cNvSpPr>
          <p:nvPr>
            <p:ph type="sldNum" sz="quarter" idx="12"/>
          </p:nvPr>
        </p:nvSpPr>
        <p:spPr/>
        <p:txBody>
          <a:bodyPr/>
          <a:lstStyle/>
          <a:p>
            <a:fld id="{2E755760-801E-B94C-BD4D-729510EB6590}" type="slidenum">
              <a:rPr lang="en-US" smtClean="0">
                <a:solidFill>
                  <a:srgbClr val="FFFFFF"/>
                </a:solidFill>
              </a:rPr>
              <a:pPr/>
              <a:t>2</a:t>
            </a:fld>
            <a:endParaRPr lang="en-US" dirty="0">
              <a:solidFill>
                <a:srgbClr val="FFFFFF"/>
              </a:solidFill>
            </a:endParaRPr>
          </a:p>
        </p:txBody>
      </p:sp>
      <p:pic>
        <p:nvPicPr>
          <p:cNvPr id="5" name="Picture 4" descr="DC-seal-with-wordmark-and-URL.jpg"/>
          <p:cNvPicPr>
            <a:picLocks noChangeAspect="1"/>
          </p:cNvPicPr>
          <p:nvPr/>
        </p:nvPicPr>
        <p:blipFill rotWithShape="1">
          <a:blip r:embed="rId2">
            <a:extLst>
              <a:ext uri="{28A0092B-C50C-407E-A947-70E740481C1C}">
                <a14:useLocalDpi xmlns:a14="http://schemas.microsoft.com/office/drawing/2010/main" val="0"/>
              </a:ext>
            </a:extLst>
          </a:blip>
          <a:srcRect r="76302"/>
          <a:stretch/>
        </p:blipFill>
        <p:spPr>
          <a:xfrm>
            <a:off x="455613" y="1066800"/>
            <a:ext cx="1828800" cy="1905672"/>
          </a:xfrm>
          <a:prstGeom prst="rect">
            <a:avLst/>
          </a:prstGeom>
        </p:spPr>
      </p:pic>
      <p:sp>
        <p:nvSpPr>
          <p:cNvPr id="8" name="TextBox 7"/>
          <p:cNvSpPr txBox="1"/>
          <p:nvPr/>
        </p:nvSpPr>
        <p:spPr>
          <a:xfrm>
            <a:off x="2284413" y="1219200"/>
            <a:ext cx="6554787" cy="1631216"/>
          </a:xfrm>
          <a:prstGeom prst="rect">
            <a:avLst/>
          </a:prstGeom>
          <a:noFill/>
        </p:spPr>
        <p:txBody>
          <a:bodyPr wrap="square" rtlCol="0">
            <a:spAutoFit/>
          </a:bodyPr>
          <a:lstStyle/>
          <a:p>
            <a:pPr marL="0">
              <a:spcAft>
                <a:spcPts val="600"/>
              </a:spcAft>
              <a:buNone/>
            </a:pPr>
            <a:r>
              <a:rPr lang="en-US" sz="2000" dirty="0" smtClean="0"/>
              <a:t>The </a:t>
            </a:r>
            <a:r>
              <a:rPr lang="en-US" sz="2000" b="1" dirty="0" smtClean="0"/>
              <a:t>Charles A. Dana Center </a:t>
            </a:r>
            <a:r>
              <a:rPr lang="en-US" sz="2000" dirty="0" smtClean="0"/>
              <a:t>at The University of Texas at Austin works with our nation’s education systems to ensure that every student leaves school prepared for success in postsecondary education and the contemporary workplace.</a:t>
            </a:r>
            <a:endParaRPr lang="en-US" sz="2200" dirty="0"/>
          </a:p>
        </p:txBody>
      </p:sp>
      <p:sp>
        <p:nvSpPr>
          <p:cNvPr id="9" name="TextBox 8"/>
          <p:cNvSpPr txBox="1"/>
          <p:nvPr/>
        </p:nvSpPr>
        <p:spPr>
          <a:xfrm>
            <a:off x="533400" y="2895600"/>
            <a:ext cx="8153400" cy="3177793"/>
          </a:xfrm>
          <a:prstGeom prst="rect">
            <a:avLst/>
          </a:prstGeom>
          <a:noFill/>
        </p:spPr>
        <p:txBody>
          <a:bodyPr wrap="square" rtlCol="0">
            <a:spAutoFit/>
          </a:bodyPr>
          <a:lstStyle/>
          <a:p>
            <a:pPr marL="0">
              <a:spcAft>
                <a:spcPts val="900"/>
              </a:spcAft>
              <a:buNone/>
            </a:pPr>
            <a:r>
              <a:rPr lang="en-US" sz="2000" dirty="0" smtClean="0"/>
              <a:t>Our work, based on research and two decades of experience, focuses on K–16 mathematics and science education with an emphasis on strategies for improving student engagement, motivation, persistence, and achievement. </a:t>
            </a:r>
          </a:p>
          <a:p>
            <a:pPr marL="0">
              <a:spcAft>
                <a:spcPts val="600"/>
              </a:spcAft>
              <a:buNone/>
            </a:pPr>
            <a:r>
              <a:rPr lang="en-US" sz="2000" dirty="0" smtClean="0"/>
              <a:t>We develop innovative curricula, tools, protocols, and instructional supports and deliver powerful instructional and leadership development. </a:t>
            </a:r>
          </a:p>
          <a:p>
            <a:endParaRPr lang="en-US" dirty="0" smtClean="0"/>
          </a:p>
          <a:p>
            <a:endParaRPr lang="en-US" dirty="0"/>
          </a:p>
        </p:txBody>
      </p:sp>
    </p:spTree>
    <p:extLst>
      <p:ext uri="{BB962C8B-B14F-4D97-AF65-F5344CB8AC3E}">
        <p14:creationId xmlns:p14="http://schemas.microsoft.com/office/powerpoint/2010/main" val="45154390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600" b="1" dirty="0">
                <a:solidFill>
                  <a:srgbClr val="006600"/>
                </a:solidFill>
              </a:rPr>
              <a:t>Audience: Students </a:t>
            </a:r>
            <a:r>
              <a:rPr lang="en-US" sz="2600" b="1" dirty="0" smtClean="0">
                <a:solidFill>
                  <a:srgbClr val="006600"/>
                </a:solidFill>
              </a:rPr>
              <a:t>graduating from high school with college credit are, de facto, college ready </a:t>
            </a:r>
            <a:endParaRPr lang="en-US" sz="2600" b="1" dirty="0">
              <a:solidFill>
                <a:srgbClr val="006600"/>
              </a:solidFill>
            </a:endParaRPr>
          </a:p>
        </p:txBody>
      </p:sp>
      <p:sp>
        <p:nvSpPr>
          <p:cNvPr id="4" name="Slide Number Placeholder 3"/>
          <p:cNvSpPr>
            <a:spLocks noGrp="1"/>
          </p:cNvSpPr>
          <p:nvPr>
            <p:ph type="sldNum" sz="quarter" idx="12"/>
          </p:nvPr>
        </p:nvSpPr>
        <p:spPr/>
        <p:txBody>
          <a:bodyPr/>
          <a:lstStyle/>
          <a:p>
            <a:fld id="{2E755760-801E-B94C-BD4D-729510EB6590}" type="slidenum">
              <a:rPr lang="en-US" smtClean="0"/>
              <a:pPr/>
              <a:t>20</a:t>
            </a:fld>
            <a:endParaRPr lang="en-US"/>
          </a:p>
        </p:txBody>
      </p:sp>
      <p:sp>
        <p:nvSpPr>
          <p:cNvPr id="5" name="Oval 4"/>
          <p:cNvSpPr/>
          <p:nvPr/>
        </p:nvSpPr>
        <p:spPr bwMode="auto">
          <a:xfrm>
            <a:off x="2514600" y="1600200"/>
            <a:ext cx="2133600" cy="2057400"/>
          </a:xfrm>
          <a:prstGeom prst="ellipse">
            <a:avLst/>
          </a:prstGeom>
          <a:solidFill>
            <a:srgbClr val="A3A3E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0" charset="0"/>
              <a:ea typeface="ヒラギノ角ゴ Pro W3" pitchFamily="-110" charset="-128"/>
              <a:cs typeface="ヒラギノ角ゴ Pro W3" pitchFamily="-110" charset="-128"/>
            </a:endParaRPr>
          </a:p>
        </p:txBody>
      </p:sp>
      <p:sp>
        <p:nvSpPr>
          <p:cNvPr id="6" name="Oval 5"/>
          <p:cNvSpPr/>
          <p:nvPr/>
        </p:nvSpPr>
        <p:spPr bwMode="auto">
          <a:xfrm>
            <a:off x="4191000" y="1600200"/>
            <a:ext cx="2133600" cy="2057400"/>
          </a:xfrm>
          <a:prstGeom prst="ellipse">
            <a:avLst/>
          </a:prstGeom>
          <a:solidFill>
            <a:srgbClr val="CCFFCC"/>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0" charset="0"/>
              <a:ea typeface="ヒラギノ角ゴ Pro W3" pitchFamily="-110" charset="-128"/>
              <a:cs typeface="ヒラギノ角ゴ Pro W3" pitchFamily="-110" charset="-128"/>
            </a:endParaRPr>
          </a:p>
        </p:txBody>
      </p:sp>
      <p:sp>
        <p:nvSpPr>
          <p:cNvPr id="11" name="TextBox 10"/>
          <p:cNvSpPr txBox="1"/>
          <p:nvPr/>
        </p:nvSpPr>
        <p:spPr>
          <a:xfrm>
            <a:off x="2971800" y="2133600"/>
            <a:ext cx="1295400" cy="584776"/>
          </a:xfrm>
          <a:prstGeom prst="rect">
            <a:avLst/>
          </a:prstGeom>
          <a:noFill/>
        </p:spPr>
        <p:txBody>
          <a:bodyPr wrap="square" rtlCol="0">
            <a:spAutoFit/>
          </a:bodyPr>
          <a:lstStyle/>
          <a:p>
            <a:pPr algn="ctr"/>
            <a:r>
              <a:rPr lang="en-US" sz="3200" dirty="0" smtClean="0"/>
              <a:t>HS</a:t>
            </a:r>
            <a:endParaRPr lang="en-US" sz="3200" dirty="0"/>
          </a:p>
        </p:txBody>
      </p:sp>
      <p:sp>
        <p:nvSpPr>
          <p:cNvPr id="12" name="TextBox 11"/>
          <p:cNvSpPr txBox="1"/>
          <p:nvPr/>
        </p:nvSpPr>
        <p:spPr>
          <a:xfrm>
            <a:off x="4724400" y="1981200"/>
            <a:ext cx="1143000" cy="1077218"/>
          </a:xfrm>
          <a:prstGeom prst="rect">
            <a:avLst/>
          </a:prstGeom>
          <a:noFill/>
        </p:spPr>
        <p:txBody>
          <a:bodyPr wrap="square" rtlCol="0">
            <a:spAutoFit/>
          </a:bodyPr>
          <a:lstStyle/>
          <a:p>
            <a:pPr algn="ctr"/>
            <a:r>
              <a:rPr lang="en-US" sz="3200" dirty="0" smtClean="0"/>
              <a:t>HE math</a:t>
            </a:r>
            <a:endParaRPr lang="en-US" sz="3200" dirty="0"/>
          </a:p>
        </p:txBody>
      </p:sp>
    </p:spTree>
    <p:extLst>
      <p:ext uri="{BB962C8B-B14F-4D97-AF65-F5344CB8AC3E}">
        <p14:creationId xmlns:p14="http://schemas.microsoft.com/office/powerpoint/2010/main" val="214895456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304800" y="152400"/>
            <a:ext cx="8610600" cy="533400"/>
          </a:xfrm>
        </p:spPr>
        <p:txBody>
          <a:bodyPr/>
          <a:lstStyle/>
          <a:p>
            <a:r>
              <a:rPr lang="en-US" sz="2600" b="1" dirty="0" smtClean="0">
                <a:solidFill>
                  <a:srgbClr val="006600"/>
                </a:solidFill>
              </a:rPr>
              <a:t>Proposed pathways to readiness for college math</a:t>
            </a:r>
            <a:endParaRPr lang="en-US" sz="2600" b="1" dirty="0">
              <a:solidFill>
                <a:srgbClr val="006600"/>
              </a:solidFill>
            </a:endParaRPr>
          </a:p>
        </p:txBody>
      </p:sp>
      <p:sp>
        <p:nvSpPr>
          <p:cNvPr id="4" name="Slide Number Placeholder 3"/>
          <p:cNvSpPr>
            <a:spLocks noGrp="1"/>
          </p:cNvSpPr>
          <p:nvPr>
            <p:ph type="sldNum" sz="quarter" idx="12"/>
          </p:nvPr>
        </p:nvSpPr>
        <p:spPr/>
        <p:txBody>
          <a:bodyPr/>
          <a:lstStyle/>
          <a:p>
            <a:fld id="{2E755760-801E-B94C-BD4D-729510EB6590}" type="slidenum">
              <a:rPr lang="en-US" smtClean="0">
                <a:solidFill>
                  <a:srgbClr val="FFFFFF"/>
                </a:solidFill>
              </a:rPr>
              <a:pPr/>
              <a:t>21</a:t>
            </a:fld>
            <a:endParaRPr lang="en-US">
              <a:solidFill>
                <a:srgbClr val="FFFFFF"/>
              </a:solidFill>
            </a:endParaRPr>
          </a:p>
        </p:txBody>
      </p:sp>
      <p:sp>
        <p:nvSpPr>
          <p:cNvPr id="2" name="Oval 1"/>
          <p:cNvSpPr/>
          <p:nvPr/>
        </p:nvSpPr>
        <p:spPr bwMode="auto">
          <a:xfrm>
            <a:off x="2286000" y="990600"/>
            <a:ext cx="1676400" cy="1219200"/>
          </a:xfrm>
          <a:prstGeom prst="ellipse">
            <a:avLst/>
          </a:prstGeom>
          <a:solidFill>
            <a:srgbClr val="60606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err="1" smtClean="0">
                <a:ln>
                  <a:noFill/>
                </a:ln>
                <a:solidFill>
                  <a:srgbClr val="FFFFFF"/>
                </a:solidFill>
                <a:effectLst/>
                <a:latin typeface="Arial" pitchFamily="-110" charset="0"/>
                <a:ea typeface="ヒラギノ角ゴ Pro W3" pitchFamily="-110" charset="-128"/>
                <a:cs typeface="ヒラギノ角ゴ Pro W3" pitchFamily="-110" charset="-128"/>
              </a:rPr>
              <a:t>Alg</a:t>
            </a:r>
            <a:r>
              <a:rPr kumimoji="0" lang="en-US" sz="2400" b="0" i="0" u="none" strike="noStrike" cap="none" normalizeH="0" baseline="0" dirty="0" smtClean="0">
                <a:ln>
                  <a:noFill/>
                </a:ln>
                <a:solidFill>
                  <a:srgbClr val="FFFFFF"/>
                </a:solidFill>
                <a:effectLst/>
                <a:latin typeface="Arial" pitchFamily="-110" charset="0"/>
                <a:ea typeface="ヒラギノ角ゴ Pro W3" pitchFamily="-110" charset="-128"/>
                <a:cs typeface="ヒラギノ角ゴ Pro W3" pitchFamily="-110" charset="-128"/>
              </a:rPr>
              <a:t> I</a:t>
            </a:r>
          </a:p>
        </p:txBody>
      </p:sp>
      <p:sp>
        <p:nvSpPr>
          <p:cNvPr id="10" name="Oval 9"/>
          <p:cNvSpPr/>
          <p:nvPr/>
        </p:nvSpPr>
        <p:spPr bwMode="auto">
          <a:xfrm>
            <a:off x="4267200" y="990600"/>
            <a:ext cx="1676400" cy="1219200"/>
          </a:xfrm>
          <a:prstGeom prst="ellipse">
            <a:avLst/>
          </a:prstGeom>
          <a:solidFill>
            <a:srgbClr val="60606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err="1" smtClean="0">
                <a:ln>
                  <a:noFill/>
                </a:ln>
                <a:solidFill>
                  <a:srgbClr val="FFFFFF"/>
                </a:solidFill>
                <a:effectLst/>
                <a:latin typeface="Arial" pitchFamily="-110" charset="0"/>
                <a:ea typeface="ヒラギノ角ゴ Pro W3" pitchFamily="-110" charset="-128"/>
                <a:cs typeface="ヒラギノ角ゴ Pro W3" pitchFamily="-110" charset="-128"/>
              </a:rPr>
              <a:t>Geom</a:t>
            </a:r>
            <a:endParaRPr kumimoji="0" lang="en-US" sz="2400" b="0" i="0" u="none" strike="noStrike" cap="none" normalizeH="0" baseline="0" dirty="0" smtClean="0">
              <a:ln>
                <a:noFill/>
              </a:ln>
              <a:solidFill>
                <a:srgbClr val="FFFFFF"/>
              </a:solidFill>
              <a:effectLst/>
              <a:latin typeface="Arial" pitchFamily="-110" charset="0"/>
              <a:ea typeface="ヒラギノ角ゴ Pro W3" pitchFamily="-110" charset="-128"/>
              <a:cs typeface="ヒラギノ角ゴ Pro W3" pitchFamily="-110" charset="-128"/>
            </a:endParaRPr>
          </a:p>
        </p:txBody>
      </p:sp>
      <p:sp>
        <p:nvSpPr>
          <p:cNvPr id="11" name="Oval 10"/>
          <p:cNvSpPr/>
          <p:nvPr/>
        </p:nvSpPr>
        <p:spPr bwMode="auto">
          <a:xfrm>
            <a:off x="6248400" y="990600"/>
            <a:ext cx="1676400" cy="1219200"/>
          </a:xfrm>
          <a:prstGeom prst="ellipse">
            <a:avLst/>
          </a:prstGeom>
          <a:solidFill>
            <a:srgbClr val="60606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err="1" smtClean="0">
                <a:ln>
                  <a:noFill/>
                </a:ln>
                <a:solidFill>
                  <a:srgbClr val="FFFFFF"/>
                </a:solidFill>
                <a:effectLst/>
                <a:latin typeface="Arial" pitchFamily="-110" charset="0"/>
                <a:ea typeface="ヒラギノ角ゴ Pro W3" pitchFamily="-110" charset="-128"/>
                <a:cs typeface="ヒラギノ角ゴ Pro W3" pitchFamily="-110" charset="-128"/>
              </a:rPr>
              <a:t>Alg</a:t>
            </a:r>
            <a:r>
              <a:rPr kumimoji="0" lang="en-US" sz="2400" b="0" i="0" u="none" strike="noStrike" cap="none" normalizeH="0" baseline="0" dirty="0" smtClean="0">
                <a:ln>
                  <a:noFill/>
                </a:ln>
                <a:solidFill>
                  <a:srgbClr val="FFFFFF"/>
                </a:solidFill>
                <a:effectLst/>
                <a:latin typeface="Arial" pitchFamily="-110" charset="0"/>
                <a:ea typeface="ヒラギノ角ゴ Pro W3" pitchFamily="-110" charset="-128"/>
                <a:cs typeface="ヒラギノ角ゴ Pro W3" pitchFamily="-110" charset="-128"/>
              </a:rPr>
              <a:t> II</a:t>
            </a: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rgbClr val="FFFFFF"/>
              </a:solidFill>
              <a:effectLst/>
              <a:latin typeface="Arial" pitchFamily="-110" charset="0"/>
              <a:ea typeface="ヒラギノ角ゴ Pro W3" pitchFamily="-110" charset="-128"/>
              <a:cs typeface="ヒラギノ角ゴ Pro W3" pitchFamily="-110" charset="-128"/>
            </a:endParaRPr>
          </a:p>
        </p:txBody>
      </p:sp>
      <p:sp>
        <p:nvSpPr>
          <p:cNvPr id="12" name="Oval 11"/>
          <p:cNvSpPr/>
          <p:nvPr/>
        </p:nvSpPr>
        <p:spPr bwMode="auto">
          <a:xfrm>
            <a:off x="304800" y="990600"/>
            <a:ext cx="1676400" cy="1219200"/>
          </a:xfrm>
          <a:prstGeom prst="ellipse">
            <a:avLst/>
          </a:prstGeom>
          <a:solidFill>
            <a:srgbClr val="60606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bg1"/>
                </a:solidFill>
                <a:effectLst/>
                <a:latin typeface="Arial" pitchFamily="-110" charset="0"/>
                <a:ea typeface="ヒラギノ角ゴ Pro W3" pitchFamily="-110" charset="-128"/>
                <a:cs typeface="ヒラギノ角ゴ Pro W3" pitchFamily="-110" charset="-128"/>
              </a:rPr>
              <a:t>Grades 6, 7, 8</a:t>
            </a:r>
            <a:endParaRPr kumimoji="0" lang="en-US" sz="2400" b="0" i="0" u="none" strike="noStrike" cap="none" normalizeH="0" baseline="0" dirty="0">
              <a:ln>
                <a:noFill/>
              </a:ln>
              <a:solidFill>
                <a:schemeClr val="bg1"/>
              </a:solidFill>
              <a:effectLst/>
              <a:latin typeface="Arial" pitchFamily="-110" charset="0"/>
              <a:ea typeface="ヒラギノ角ゴ Pro W3" pitchFamily="-110" charset="-128"/>
              <a:cs typeface="ヒラギノ角ゴ Pro W3" pitchFamily="-110" charset="-128"/>
            </a:endParaRPr>
          </a:p>
        </p:txBody>
      </p:sp>
      <p:sp>
        <p:nvSpPr>
          <p:cNvPr id="34" name="Oval 33"/>
          <p:cNvSpPr/>
          <p:nvPr/>
        </p:nvSpPr>
        <p:spPr bwMode="auto">
          <a:xfrm>
            <a:off x="152400" y="2286000"/>
            <a:ext cx="7924800" cy="2133600"/>
          </a:xfrm>
          <a:prstGeom prst="ellipse">
            <a:avLst/>
          </a:prstGeom>
          <a:solidFill>
            <a:schemeClr val="accent2">
              <a:lumMod val="60000"/>
              <a:lumOff val="4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0" charset="0"/>
              <a:ea typeface="ヒラギノ角ゴ Pro W3" pitchFamily="-110" charset="-128"/>
              <a:cs typeface="ヒラギノ角ゴ Pro W3" pitchFamily="-110" charset="-128"/>
            </a:endParaRPr>
          </a:p>
        </p:txBody>
      </p:sp>
      <p:sp>
        <p:nvSpPr>
          <p:cNvPr id="13" name="Oval 12"/>
          <p:cNvSpPr/>
          <p:nvPr/>
        </p:nvSpPr>
        <p:spPr bwMode="auto">
          <a:xfrm>
            <a:off x="304800" y="2743200"/>
            <a:ext cx="1676400" cy="1219200"/>
          </a:xfrm>
          <a:prstGeom prst="ellipse">
            <a:avLst/>
          </a:prstGeom>
          <a:solidFill>
            <a:schemeClr val="bg2">
              <a:lumMod val="7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err="1" smtClean="0">
                <a:ln>
                  <a:noFill/>
                </a:ln>
                <a:solidFill>
                  <a:srgbClr val="FFFFFF"/>
                </a:solidFill>
                <a:effectLst/>
                <a:latin typeface="Arial" pitchFamily="-110" charset="0"/>
                <a:ea typeface="ヒラギノ角ゴ Pro W3" pitchFamily="-110" charset="-128"/>
                <a:cs typeface="ヒラギノ角ゴ Pro W3" pitchFamily="-110" charset="-128"/>
              </a:rPr>
              <a:t>Precal</a:t>
            </a:r>
            <a:endParaRPr kumimoji="0" lang="en-US" sz="2400" b="0" i="0" u="none" strike="noStrike" cap="none" normalizeH="0" baseline="0" dirty="0">
              <a:ln>
                <a:noFill/>
              </a:ln>
              <a:solidFill>
                <a:srgbClr val="FFFFFF"/>
              </a:solidFill>
              <a:effectLst/>
              <a:latin typeface="Arial" pitchFamily="-110" charset="0"/>
              <a:ea typeface="ヒラギノ角ゴ Pro W3" pitchFamily="-110" charset="-128"/>
              <a:cs typeface="ヒラギノ角ゴ Pro W3" pitchFamily="-110" charset="-128"/>
            </a:endParaRPr>
          </a:p>
        </p:txBody>
      </p:sp>
      <p:sp>
        <p:nvSpPr>
          <p:cNvPr id="14" name="Oval 13"/>
          <p:cNvSpPr/>
          <p:nvPr/>
        </p:nvSpPr>
        <p:spPr bwMode="auto">
          <a:xfrm>
            <a:off x="4267200" y="2743200"/>
            <a:ext cx="1676400" cy="1219200"/>
          </a:xfrm>
          <a:prstGeom prst="ellipse">
            <a:avLst/>
          </a:prstGeom>
          <a:solidFill>
            <a:schemeClr val="bg2">
              <a:lumMod val="7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FFFFFF"/>
                </a:solidFill>
                <a:effectLst/>
                <a:latin typeface="Arial" pitchFamily="-110" charset="0"/>
                <a:ea typeface="ヒラギノ角ゴ Pro W3" pitchFamily="-110" charset="-128"/>
                <a:cs typeface="ヒラギノ角ゴ Pro W3" pitchFamily="-110" charset="-128"/>
              </a:rPr>
              <a:t>AP Stat</a:t>
            </a:r>
            <a:endParaRPr kumimoji="0" lang="en-US" sz="2400" b="0" i="0" u="none" strike="noStrike" cap="none" normalizeH="0" baseline="0" dirty="0">
              <a:ln>
                <a:noFill/>
              </a:ln>
              <a:solidFill>
                <a:srgbClr val="FFFFFF"/>
              </a:solidFill>
              <a:effectLst/>
              <a:latin typeface="Arial" pitchFamily="-110" charset="0"/>
              <a:ea typeface="ヒラギノ角ゴ Pro W3" pitchFamily="-110" charset="-128"/>
              <a:cs typeface="ヒラギノ角ゴ Pro W3" pitchFamily="-110" charset="-128"/>
            </a:endParaRPr>
          </a:p>
        </p:txBody>
      </p:sp>
      <p:sp>
        <p:nvSpPr>
          <p:cNvPr id="15" name="Oval 14"/>
          <p:cNvSpPr/>
          <p:nvPr/>
        </p:nvSpPr>
        <p:spPr bwMode="auto">
          <a:xfrm>
            <a:off x="2286000" y="2743200"/>
            <a:ext cx="1676400" cy="1219200"/>
          </a:xfrm>
          <a:prstGeom prst="ellipse">
            <a:avLst/>
          </a:prstGeom>
          <a:solidFill>
            <a:schemeClr val="bg2">
              <a:lumMod val="7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R="0" algn="ctr"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FFFFFF"/>
                </a:solidFill>
                <a:effectLst/>
                <a:latin typeface="Arial" pitchFamily="-110" charset="0"/>
                <a:ea typeface="ヒラギノ角ゴ Pro W3" pitchFamily="-110" charset="-128"/>
                <a:cs typeface="ヒラギノ角ゴ Pro W3" pitchFamily="-110" charset="-128"/>
              </a:rPr>
              <a:t>AMDM/AQR </a:t>
            </a:r>
            <a:r>
              <a:rPr kumimoji="0" lang="en-US" sz="1600" b="0" i="0" u="none" strike="noStrike" cap="none" normalizeH="0" baseline="0" dirty="0" smtClean="0">
                <a:ln>
                  <a:noFill/>
                </a:ln>
                <a:solidFill>
                  <a:srgbClr val="FFFFFF"/>
                </a:solidFill>
                <a:effectLst/>
                <a:latin typeface="Arial" pitchFamily="-110" charset="0"/>
                <a:ea typeface="ヒラギノ角ゴ Pro W3" pitchFamily="-110" charset="-128"/>
                <a:cs typeface="ヒラギノ角ゴ Pro W3" pitchFamily="-110" charset="-128"/>
              </a:rPr>
              <a:t>(and other 4</a:t>
            </a:r>
            <a:r>
              <a:rPr kumimoji="0" lang="en-US" sz="1600" b="0" i="0" u="none" strike="noStrike" cap="none" normalizeH="0" baseline="30000" dirty="0" smtClean="0">
                <a:ln>
                  <a:noFill/>
                </a:ln>
                <a:solidFill>
                  <a:srgbClr val="FFFFFF"/>
                </a:solidFill>
                <a:effectLst/>
                <a:latin typeface="Arial" pitchFamily="-110" charset="0"/>
                <a:ea typeface="ヒラギノ角ゴ Pro W3" pitchFamily="-110" charset="-128"/>
                <a:cs typeface="ヒラギノ角ゴ Pro W3" pitchFamily="-110" charset="-128"/>
              </a:rPr>
              <a:t>th</a:t>
            </a:r>
            <a:r>
              <a:rPr kumimoji="0" lang="en-US" sz="1600" b="0" i="0" u="none" strike="noStrike" cap="none" normalizeH="0" baseline="0" dirty="0" smtClean="0">
                <a:ln>
                  <a:noFill/>
                </a:ln>
                <a:solidFill>
                  <a:srgbClr val="FFFFFF"/>
                </a:solidFill>
                <a:effectLst/>
                <a:latin typeface="Arial" pitchFamily="-110" charset="0"/>
                <a:ea typeface="ヒラギノ角ゴ Pro W3" pitchFamily="-110" charset="-128"/>
                <a:cs typeface="ヒラギノ角ゴ Pro W3" pitchFamily="-110" charset="-128"/>
              </a:rPr>
              <a:t> </a:t>
            </a:r>
            <a:r>
              <a:rPr kumimoji="0" lang="en-US" sz="1600" b="0" i="0" u="none" strike="noStrike" cap="none" normalizeH="0" baseline="0" dirty="0" err="1" smtClean="0">
                <a:ln>
                  <a:noFill/>
                </a:ln>
                <a:solidFill>
                  <a:srgbClr val="FFFFFF"/>
                </a:solidFill>
                <a:effectLst/>
                <a:latin typeface="Arial" pitchFamily="-110" charset="0"/>
                <a:ea typeface="ヒラギノ角ゴ Pro W3" pitchFamily="-110" charset="-128"/>
                <a:cs typeface="ヒラギノ角ゴ Pro W3" pitchFamily="-110" charset="-128"/>
              </a:rPr>
              <a:t>yr</a:t>
            </a:r>
            <a:r>
              <a:rPr kumimoji="0" lang="en-US" sz="1600" b="0" i="0" u="none" strike="noStrike" cap="none" normalizeH="0" baseline="0" dirty="0" smtClean="0">
                <a:ln>
                  <a:noFill/>
                </a:ln>
                <a:solidFill>
                  <a:srgbClr val="FFFFFF"/>
                </a:solidFill>
                <a:effectLst/>
                <a:latin typeface="Arial" pitchFamily="-110" charset="0"/>
                <a:ea typeface="ヒラギノ角ゴ Pro W3" pitchFamily="-110" charset="-128"/>
                <a:cs typeface="ヒラギノ角ゴ Pro W3" pitchFamily="-110" charset="-128"/>
              </a:rPr>
              <a:t> ) </a:t>
            </a:r>
            <a:endParaRPr kumimoji="0" lang="en-US" sz="1600" b="0" i="0" u="none" strike="noStrike" cap="none" normalizeH="0" baseline="0" dirty="0">
              <a:ln>
                <a:noFill/>
              </a:ln>
              <a:solidFill>
                <a:srgbClr val="FFFFFF"/>
              </a:solidFill>
              <a:effectLst/>
              <a:latin typeface="Arial" pitchFamily="-110" charset="0"/>
              <a:ea typeface="ヒラギノ角ゴ Pro W3" pitchFamily="-110" charset="-128"/>
              <a:cs typeface="ヒラギノ角ゴ Pro W3" pitchFamily="-110" charset="-128"/>
            </a:endParaRPr>
          </a:p>
        </p:txBody>
      </p:sp>
      <p:sp>
        <p:nvSpPr>
          <p:cNvPr id="16" name="Oval 15"/>
          <p:cNvSpPr/>
          <p:nvPr/>
        </p:nvSpPr>
        <p:spPr bwMode="auto">
          <a:xfrm>
            <a:off x="6248400" y="2743200"/>
            <a:ext cx="1676400" cy="1219200"/>
          </a:xfrm>
          <a:prstGeom prst="ellipse">
            <a:avLst/>
          </a:prstGeom>
          <a:solidFill>
            <a:srgbClr val="CCFFCC"/>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pitchFamily="-110" charset="0"/>
                <a:ea typeface="ヒラギノ角ゴ Pro W3" pitchFamily="-110" charset="-128"/>
                <a:cs typeface="ヒラギノ角ゴ Pro W3" pitchFamily="-110" charset="-128"/>
              </a:rPr>
              <a:t>QR </a:t>
            </a:r>
            <a:r>
              <a:rPr kumimoji="0" lang="en-US" sz="1600" b="0" i="0" u="none" strike="noStrike" cap="none" normalizeH="0" baseline="0" dirty="0" smtClean="0">
                <a:ln>
                  <a:noFill/>
                </a:ln>
                <a:solidFill>
                  <a:schemeClr val="tx1"/>
                </a:solidFill>
                <a:effectLst/>
                <a:latin typeface="Arial" pitchFamily="-110" charset="0"/>
                <a:ea typeface="ヒラギノ角ゴ Pro W3" pitchFamily="-110" charset="-128"/>
                <a:cs typeface="ヒラギノ角ゴ Pro W3" pitchFamily="-110" charset="-128"/>
              </a:rPr>
              <a:t>(and other dual enroll)</a:t>
            </a:r>
            <a:endParaRPr kumimoji="0" lang="en-US" sz="1600" b="0" i="0" u="none" strike="noStrike" cap="none" normalizeH="0" baseline="0" dirty="0">
              <a:ln>
                <a:noFill/>
              </a:ln>
              <a:solidFill>
                <a:schemeClr val="tx1"/>
              </a:solidFill>
              <a:effectLst/>
              <a:latin typeface="Arial" pitchFamily="-110" charset="0"/>
              <a:ea typeface="ヒラギノ角ゴ Pro W3" pitchFamily="-110" charset="-128"/>
              <a:cs typeface="ヒラギノ角ゴ Pro W3" pitchFamily="-110" charset="-128"/>
            </a:endParaRPr>
          </a:p>
        </p:txBody>
      </p:sp>
      <p:sp>
        <p:nvSpPr>
          <p:cNvPr id="3" name="Rounded Rectangle 2"/>
          <p:cNvSpPr/>
          <p:nvPr/>
        </p:nvSpPr>
        <p:spPr bwMode="auto">
          <a:xfrm>
            <a:off x="6172200" y="4876800"/>
            <a:ext cx="2133600" cy="1143000"/>
          </a:xfrm>
          <a:prstGeom prst="roundRect">
            <a:avLst/>
          </a:prstGeom>
          <a:solidFill>
            <a:srgbClr val="CCFFCC"/>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pitchFamily="-110" charset="0"/>
                <a:ea typeface="ヒラギノ角ゴ Pro W3" pitchFamily="-110" charset="-128"/>
                <a:cs typeface="ヒラギノ角ゴ Pro W3" pitchFamily="-110" charset="-128"/>
              </a:rPr>
              <a:t>College mathematics</a:t>
            </a:r>
            <a:endParaRPr kumimoji="0" lang="en-US" sz="2400" b="0" i="0" u="none" strike="noStrike" cap="none" normalizeH="0" baseline="0" dirty="0">
              <a:ln>
                <a:noFill/>
              </a:ln>
              <a:solidFill>
                <a:schemeClr val="tx1"/>
              </a:solidFill>
              <a:effectLst/>
              <a:latin typeface="Arial" pitchFamily="-110" charset="0"/>
              <a:ea typeface="ヒラギノ角ゴ Pro W3" pitchFamily="-110" charset="-128"/>
              <a:cs typeface="ヒラギノ角ゴ Pro W3" pitchFamily="-110" charset="-128"/>
            </a:endParaRPr>
          </a:p>
        </p:txBody>
      </p:sp>
      <p:sp>
        <p:nvSpPr>
          <p:cNvPr id="5" name="Right Arrow 4"/>
          <p:cNvSpPr/>
          <p:nvPr/>
        </p:nvSpPr>
        <p:spPr bwMode="auto">
          <a:xfrm>
            <a:off x="1981200" y="1447800"/>
            <a:ext cx="304800" cy="228600"/>
          </a:xfrm>
          <a:prstGeom prst="rightArrow">
            <a:avLst/>
          </a:prstGeom>
          <a:solidFill>
            <a:schemeClr val="accent1">
              <a:lumMod val="2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0" charset="0"/>
              <a:ea typeface="ヒラギノ角ゴ Pro W3" pitchFamily="-110" charset="-128"/>
              <a:cs typeface="ヒラギノ角ゴ Pro W3" pitchFamily="-110" charset="-128"/>
            </a:endParaRPr>
          </a:p>
        </p:txBody>
      </p:sp>
      <p:sp>
        <p:nvSpPr>
          <p:cNvPr id="18" name="Right Arrow 17"/>
          <p:cNvSpPr/>
          <p:nvPr/>
        </p:nvSpPr>
        <p:spPr bwMode="auto">
          <a:xfrm>
            <a:off x="5943600" y="1447800"/>
            <a:ext cx="304800" cy="228600"/>
          </a:xfrm>
          <a:prstGeom prst="rightArrow">
            <a:avLst/>
          </a:prstGeom>
          <a:solidFill>
            <a:schemeClr val="accent1">
              <a:lumMod val="2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0" charset="0"/>
              <a:ea typeface="ヒラギノ角ゴ Pro W3" pitchFamily="-110" charset="-128"/>
              <a:cs typeface="ヒラギノ角ゴ Pro W3" pitchFamily="-110" charset="-128"/>
            </a:endParaRPr>
          </a:p>
        </p:txBody>
      </p:sp>
      <p:sp>
        <p:nvSpPr>
          <p:cNvPr id="19" name="Right Arrow 18"/>
          <p:cNvSpPr/>
          <p:nvPr/>
        </p:nvSpPr>
        <p:spPr bwMode="auto">
          <a:xfrm>
            <a:off x="3962400" y="1447800"/>
            <a:ext cx="304800" cy="228600"/>
          </a:xfrm>
          <a:prstGeom prst="rightArrow">
            <a:avLst/>
          </a:prstGeom>
          <a:solidFill>
            <a:schemeClr val="accent1">
              <a:lumMod val="2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0" charset="0"/>
              <a:ea typeface="ヒラギノ角ゴ Pro W3" pitchFamily="-110" charset="-128"/>
              <a:cs typeface="ヒラギノ角ゴ Pro W3" pitchFamily="-110" charset="-128"/>
            </a:endParaRPr>
          </a:p>
        </p:txBody>
      </p:sp>
      <p:sp>
        <p:nvSpPr>
          <p:cNvPr id="20" name="Curved Left Arrow 19"/>
          <p:cNvSpPr/>
          <p:nvPr/>
        </p:nvSpPr>
        <p:spPr bwMode="auto">
          <a:xfrm>
            <a:off x="8001000" y="1447800"/>
            <a:ext cx="914400" cy="2130552"/>
          </a:xfrm>
          <a:prstGeom prst="curvedLeftArrow">
            <a:avLst/>
          </a:prstGeom>
          <a:solidFill>
            <a:schemeClr val="accent1">
              <a:lumMod val="2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0" charset="0"/>
              <a:ea typeface="ヒラギノ角ゴ Pro W3" pitchFamily="-110" charset="-128"/>
              <a:cs typeface="ヒラギノ角ゴ Pro W3" pitchFamily="-110" charset="-128"/>
            </a:endParaRPr>
          </a:p>
        </p:txBody>
      </p:sp>
      <p:sp>
        <p:nvSpPr>
          <p:cNvPr id="22" name="Left-Up Arrow 21"/>
          <p:cNvSpPr/>
          <p:nvPr/>
        </p:nvSpPr>
        <p:spPr bwMode="auto">
          <a:xfrm flipH="1">
            <a:off x="2895600" y="4114800"/>
            <a:ext cx="3124200" cy="1524000"/>
          </a:xfrm>
          <a:prstGeom prst="leftUpArrow">
            <a:avLst>
              <a:gd name="adj1" fmla="val 10381"/>
              <a:gd name="adj2" fmla="val 14557"/>
              <a:gd name="adj3" fmla="val 25000"/>
            </a:avLst>
          </a:prstGeom>
          <a:solidFill>
            <a:schemeClr val="accent1">
              <a:lumMod val="2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0" charset="0"/>
              <a:ea typeface="ヒラギノ角ゴ Pro W3" pitchFamily="-110" charset="-128"/>
              <a:cs typeface="ヒラギノ角ゴ Pro W3" pitchFamily="-110" charset="-128"/>
            </a:endParaRPr>
          </a:p>
        </p:txBody>
      </p:sp>
      <p:sp>
        <p:nvSpPr>
          <p:cNvPr id="23" name="Left-Up Arrow 22"/>
          <p:cNvSpPr/>
          <p:nvPr/>
        </p:nvSpPr>
        <p:spPr bwMode="auto">
          <a:xfrm flipH="1">
            <a:off x="914400" y="4114800"/>
            <a:ext cx="5105400" cy="1981200"/>
          </a:xfrm>
          <a:prstGeom prst="leftUpArrow">
            <a:avLst>
              <a:gd name="adj1" fmla="val 9257"/>
              <a:gd name="adj2" fmla="val 10340"/>
              <a:gd name="adj3" fmla="val 23875"/>
            </a:avLst>
          </a:prstGeom>
          <a:solidFill>
            <a:schemeClr val="accent1">
              <a:lumMod val="2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0" charset="0"/>
              <a:ea typeface="ヒラギノ角ゴ Pro W3" pitchFamily="-110" charset="-128"/>
              <a:cs typeface="ヒラギノ角ゴ Pro W3" pitchFamily="-110" charset="-128"/>
            </a:endParaRPr>
          </a:p>
        </p:txBody>
      </p:sp>
      <p:sp>
        <p:nvSpPr>
          <p:cNvPr id="24" name="Left-Up Arrow 23"/>
          <p:cNvSpPr/>
          <p:nvPr/>
        </p:nvSpPr>
        <p:spPr bwMode="auto">
          <a:xfrm flipH="1">
            <a:off x="4953000" y="4114800"/>
            <a:ext cx="1066800" cy="990600"/>
          </a:xfrm>
          <a:prstGeom prst="leftUpArrow">
            <a:avLst>
              <a:gd name="adj1" fmla="val 12630"/>
              <a:gd name="adj2" fmla="val 14557"/>
              <a:gd name="adj3" fmla="val 25000"/>
            </a:avLst>
          </a:prstGeom>
          <a:solidFill>
            <a:schemeClr val="accent1">
              <a:lumMod val="2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0" charset="0"/>
              <a:ea typeface="ヒラギノ角ゴ Pro W3" pitchFamily="-110" charset="-128"/>
              <a:cs typeface="ヒラギノ角ゴ Pro W3" pitchFamily="-110" charset="-128"/>
            </a:endParaRPr>
          </a:p>
        </p:txBody>
      </p:sp>
      <p:sp>
        <p:nvSpPr>
          <p:cNvPr id="25" name="Rounded Rectangle 24"/>
          <p:cNvSpPr/>
          <p:nvPr/>
        </p:nvSpPr>
        <p:spPr bwMode="auto">
          <a:xfrm>
            <a:off x="533400" y="4648200"/>
            <a:ext cx="4953000" cy="762000"/>
          </a:xfrm>
          <a:prstGeom prst="roundRect">
            <a:avLst/>
          </a:prstGeom>
          <a:solidFill>
            <a:srgbClr val="FFFF00"/>
          </a:solid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2000" dirty="0" smtClean="0">
                <a:solidFill>
                  <a:srgbClr val="330066"/>
                </a:solidFill>
                <a:latin typeface="Arial" pitchFamily="-110" charset="0"/>
                <a:ea typeface="ヒラギノ角ゴ Pro W3" pitchFamily="-110" charset="-128"/>
                <a:cs typeface="ヒラギノ角ゴ Pro W3" pitchFamily="-110" charset="-128"/>
              </a:rPr>
              <a:t>Successful completion certifies college readiness in mathematics</a:t>
            </a:r>
            <a:endParaRPr kumimoji="0" lang="en-US" sz="2000" b="0" i="0" u="none" strike="noStrike" cap="none" normalizeH="0" baseline="0" dirty="0">
              <a:ln>
                <a:noFill/>
              </a:ln>
              <a:solidFill>
                <a:srgbClr val="330066"/>
              </a:solidFill>
              <a:effectLst/>
              <a:latin typeface="Arial" pitchFamily="-110" charset="0"/>
              <a:ea typeface="ヒラギノ角ゴ Pro W3" pitchFamily="-110" charset="-128"/>
              <a:cs typeface="ヒラギノ角ゴ Pro W3" pitchFamily="-110" charset="-128"/>
            </a:endParaRPr>
          </a:p>
        </p:txBody>
      </p:sp>
    </p:spTree>
    <p:extLst>
      <p:ext uri="{BB962C8B-B14F-4D97-AF65-F5344CB8AC3E}">
        <p14:creationId xmlns:p14="http://schemas.microsoft.com/office/powerpoint/2010/main" val="62311494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990600" y="1143000"/>
            <a:ext cx="7239000" cy="4953000"/>
          </a:xfrm>
        </p:spPr>
        <p:txBody>
          <a:bodyPr/>
          <a:lstStyle/>
          <a:p>
            <a:pPr marL="0" indent="0">
              <a:lnSpc>
                <a:spcPct val="110000"/>
              </a:lnSpc>
              <a:spcAft>
                <a:spcPts val="600"/>
              </a:spcAft>
              <a:buNone/>
            </a:pPr>
            <a:r>
              <a:rPr lang="en-US" sz="3200" dirty="0" smtClean="0">
                <a:solidFill>
                  <a:srgbClr val="302C24"/>
                </a:solidFill>
              </a:rPr>
              <a:t>If the goal of college readiness is for students to succeed in college-level courses, students need access to—and experience in—college-level courses.</a:t>
            </a:r>
            <a:endParaRPr lang="en-US" sz="3200" dirty="0">
              <a:solidFill>
                <a:srgbClr val="302C24"/>
              </a:solidFill>
            </a:endParaRPr>
          </a:p>
        </p:txBody>
      </p:sp>
      <p:sp>
        <p:nvSpPr>
          <p:cNvPr id="4" name="Slide Number Placeholder 3"/>
          <p:cNvSpPr>
            <a:spLocks noGrp="1"/>
          </p:cNvSpPr>
          <p:nvPr>
            <p:ph type="sldNum" sz="quarter" idx="12"/>
          </p:nvPr>
        </p:nvSpPr>
        <p:spPr/>
        <p:txBody>
          <a:bodyPr/>
          <a:lstStyle/>
          <a:p>
            <a:fld id="{2E755760-801E-B94C-BD4D-729510EB6590}" type="slidenum">
              <a:rPr lang="en-US" smtClean="0">
                <a:solidFill>
                  <a:srgbClr val="FFFFFF"/>
                </a:solidFill>
              </a:rPr>
              <a:pPr/>
              <a:t>22</a:t>
            </a:fld>
            <a:endParaRPr lang="en-US">
              <a:solidFill>
                <a:srgbClr val="FFFFFF"/>
              </a:solidFill>
            </a:endParaRPr>
          </a:p>
        </p:txBody>
      </p:sp>
      <p:sp>
        <p:nvSpPr>
          <p:cNvPr id="3" name="TextBox 2"/>
          <p:cNvSpPr txBox="1"/>
          <p:nvPr/>
        </p:nvSpPr>
        <p:spPr>
          <a:xfrm>
            <a:off x="381000" y="162580"/>
            <a:ext cx="9462522" cy="523220"/>
          </a:xfrm>
          <a:prstGeom prst="rect">
            <a:avLst/>
          </a:prstGeom>
          <a:noFill/>
          <a:ln>
            <a:noFill/>
          </a:ln>
        </p:spPr>
        <p:txBody>
          <a:bodyPr vert="horz" wrap="square" lIns="91440" tIns="45720" rIns="91440" bIns="45720" numCol="1" anchor="ctr" anchorCtr="0" compatLnSpc="1">
            <a:prstTxWarp prst="textNoShape">
              <a:avLst/>
            </a:prstTxWarp>
          </a:bodyPr>
          <a:lstStyle>
            <a:lvl1pPr>
              <a:defRPr sz="2800" b="1">
                <a:solidFill>
                  <a:srgbClr val="006600"/>
                </a:solidFill>
                <a:latin typeface="+mj-lt"/>
                <a:ea typeface="+mj-ea"/>
                <a:cs typeface="+mj-cs"/>
              </a:defRPr>
            </a:lvl1pPr>
            <a:lvl2pPr algn="ctr">
              <a:defRPr sz="4400">
                <a:solidFill>
                  <a:schemeClr val="tx2"/>
                </a:solidFill>
                <a:latin typeface="Arial" pitchFamily="-110" charset="0"/>
                <a:ea typeface="ヒラギノ角ゴ Pro W3" pitchFamily="-110" charset="-128"/>
                <a:cs typeface="ヒラギノ角ゴ Pro W3" pitchFamily="-110" charset="-128"/>
              </a:defRPr>
            </a:lvl2pPr>
            <a:lvl3pPr algn="ctr">
              <a:defRPr sz="4400">
                <a:solidFill>
                  <a:schemeClr val="tx2"/>
                </a:solidFill>
                <a:latin typeface="Arial" pitchFamily="-110" charset="0"/>
                <a:ea typeface="ヒラギノ角ゴ Pro W3" pitchFamily="-110" charset="-128"/>
                <a:cs typeface="ヒラギノ角ゴ Pro W3" pitchFamily="-110" charset="-128"/>
              </a:defRPr>
            </a:lvl3pPr>
            <a:lvl4pPr algn="ctr">
              <a:defRPr sz="4400">
                <a:solidFill>
                  <a:schemeClr val="tx2"/>
                </a:solidFill>
                <a:latin typeface="Arial" pitchFamily="-110" charset="0"/>
                <a:ea typeface="ヒラギノ角ゴ Pro W3" pitchFamily="-110" charset="-128"/>
                <a:cs typeface="ヒラギノ角ゴ Pro W3" pitchFamily="-110" charset="-128"/>
              </a:defRPr>
            </a:lvl4pPr>
            <a:lvl5pPr algn="ctr">
              <a:defRPr sz="4400">
                <a:solidFill>
                  <a:schemeClr val="tx2"/>
                </a:solidFill>
                <a:latin typeface="Arial" pitchFamily="-110" charset="0"/>
                <a:ea typeface="ヒラギノ角ゴ Pro W3" pitchFamily="-110" charset="-128"/>
                <a:cs typeface="ヒラギノ角ゴ Pro W3" pitchFamily="-110" charset="-128"/>
              </a:defRPr>
            </a:lvl5pPr>
            <a:lvl6pPr marL="457200" algn="ctr" fontAlgn="base">
              <a:spcBef>
                <a:spcPct val="0"/>
              </a:spcBef>
              <a:spcAft>
                <a:spcPct val="0"/>
              </a:spcAft>
              <a:defRPr sz="4400">
                <a:solidFill>
                  <a:schemeClr val="tx2"/>
                </a:solidFill>
                <a:latin typeface="Arial" pitchFamily="-110" charset="0"/>
                <a:ea typeface="ヒラギノ角ゴ Pro W3" pitchFamily="-110" charset="-128"/>
                <a:cs typeface="ヒラギノ角ゴ Pro W3" pitchFamily="-110" charset="-128"/>
              </a:defRPr>
            </a:lvl6pPr>
            <a:lvl7pPr marL="914400" algn="ctr" fontAlgn="base">
              <a:spcBef>
                <a:spcPct val="0"/>
              </a:spcBef>
              <a:spcAft>
                <a:spcPct val="0"/>
              </a:spcAft>
              <a:defRPr sz="4400">
                <a:solidFill>
                  <a:schemeClr val="tx2"/>
                </a:solidFill>
                <a:latin typeface="Arial" pitchFamily="-110" charset="0"/>
                <a:ea typeface="ヒラギノ角ゴ Pro W3" pitchFamily="-110" charset="-128"/>
                <a:cs typeface="ヒラギノ角ゴ Pro W3" pitchFamily="-110" charset="-128"/>
              </a:defRPr>
            </a:lvl7pPr>
            <a:lvl8pPr marL="1371600" algn="ctr" fontAlgn="base">
              <a:spcBef>
                <a:spcPct val="0"/>
              </a:spcBef>
              <a:spcAft>
                <a:spcPct val="0"/>
              </a:spcAft>
              <a:defRPr sz="4400">
                <a:solidFill>
                  <a:schemeClr val="tx2"/>
                </a:solidFill>
                <a:latin typeface="Arial" pitchFamily="-110" charset="0"/>
                <a:ea typeface="ヒラギノ角ゴ Pro W3" pitchFamily="-110" charset="-128"/>
                <a:cs typeface="ヒラギノ角ゴ Pro W3" pitchFamily="-110" charset="-128"/>
              </a:defRPr>
            </a:lvl8pPr>
            <a:lvl9pPr marL="1828800" algn="ctr" fontAlgn="base">
              <a:spcBef>
                <a:spcPct val="0"/>
              </a:spcBef>
              <a:spcAft>
                <a:spcPct val="0"/>
              </a:spcAft>
              <a:defRPr sz="4400">
                <a:solidFill>
                  <a:schemeClr val="tx2"/>
                </a:solidFill>
                <a:latin typeface="Arial" pitchFamily="-110" charset="0"/>
                <a:ea typeface="ヒラギノ角ゴ Pro W3" pitchFamily="-110" charset="-128"/>
                <a:cs typeface="ヒラギノ角ゴ Pro W3" pitchFamily="-110" charset="-128"/>
              </a:defRPr>
            </a:lvl9pPr>
          </a:lstStyle>
          <a:p>
            <a:r>
              <a:rPr lang="en-US" dirty="0"/>
              <a:t>Quantitative Reasoning: A proposed new dual enrollment </a:t>
            </a:r>
            <a:r>
              <a:rPr lang="en-US" dirty="0" smtClean="0"/>
              <a:t>course</a:t>
            </a:r>
            <a:endParaRPr lang="en-US" dirty="0"/>
          </a:p>
        </p:txBody>
      </p:sp>
    </p:spTree>
    <p:extLst>
      <p:ext uri="{BB962C8B-B14F-4D97-AF65-F5344CB8AC3E}">
        <p14:creationId xmlns:p14="http://schemas.microsoft.com/office/powerpoint/2010/main" val="112901729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838200" y="1143000"/>
            <a:ext cx="7239000" cy="4953000"/>
          </a:xfrm>
        </p:spPr>
        <p:txBody>
          <a:bodyPr/>
          <a:lstStyle/>
          <a:p>
            <a:pPr>
              <a:lnSpc>
                <a:spcPct val="110000"/>
              </a:lnSpc>
              <a:spcAft>
                <a:spcPts val="600"/>
              </a:spcAft>
            </a:pPr>
            <a:r>
              <a:rPr lang="en-US" sz="2400" dirty="0" smtClean="0">
                <a:solidFill>
                  <a:srgbClr val="302C24"/>
                </a:solidFill>
              </a:rPr>
              <a:t>Built using similar outcomes as college-level QR courses</a:t>
            </a:r>
          </a:p>
          <a:p>
            <a:pPr>
              <a:lnSpc>
                <a:spcPct val="110000"/>
              </a:lnSpc>
              <a:spcAft>
                <a:spcPts val="600"/>
              </a:spcAft>
            </a:pPr>
            <a:r>
              <a:rPr lang="en-US" sz="2400" dirty="0" smtClean="0">
                <a:solidFill>
                  <a:srgbClr val="302C24"/>
                </a:solidFill>
              </a:rPr>
              <a:t>Emphasizes content meaningful to students’ professional, civic, and personal lives</a:t>
            </a:r>
          </a:p>
          <a:p>
            <a:pPr>
              <a:lnSpc>
                <a:spcPct val="110000"/>
              </a:lnSpc>
              <a:spcAft>
                <a:spcPts val="600"/>
              </a:spcAft>
            </a:pPr>
            <a:r>
              <a:rPr lang="en-US" sz="2400" dirty="0" smtClean="0">
                <a:solidFill>
                  <a:srgbClr val="302C24"/>
                </a:solidFill>
              </a:rPr>
              <a:t>Develops skills in interpreting, understanding, and using quantitative information</a:t>
            </a:r>
          </a:p>
          <a:p>
            <a:pPr>
              <a:lnSpc>
                <a:spcPct val="110000"/>
              </a:lnSpc>
              <a:spcAft>
                <a:spcPts val="600"/>
              </a:spcAft>
            </a:pPr>
            <a:r>
              <a:rPr lang="en-US" sz="2400" dirty="0" smtClean="0">
                <a:solidFill>
                  <a:srgbClr val="302C24"/>
                </a:solidFill>
              </a:rPr>
              <a:t>Teaches algebraic and modeling skills through quantitative literacy lens</a:t>
            </a:r>
          </a:p>
          <a:p>
            <a:pPr>
              <a:lnSpc>
                <a:spcPct val="110000"/>
              </a:lnSpc>
              <a:spcAft>
                <a:spcPts val="600"/>
              </a:spcAft>
            </a:pPr>
            <a:r>
              <a:rPr lang="en-US" sz="2400" dirty="0" smtClean="0">
                <a:solidFill>
                  <a:srgbClr val="302C24"/>
                </a:solidFill>
              </a:rPr>
              <a:t>Emphasizes critical thinking and strategic reasoning</a:t>
            </a:r>
          </a:p>
          <a:p>
            <a:pPr>
              <a:lnSpc>
                <a:spcPct val="110000"/>
              </a:lnSpc>
              <a:spcAft>
                <a:spcPts val="600"/>
              </a:spcAft>
            </a:pPr>
            <a:r>
              <a:rPr lang="en-US" sz="2400" dirty="0" smtClean="0">
                <a:solidFill>
                  <a:srgbClr val="302C24"/>
                </a:solidFill>
              </a:rPr>
              <a:t>Designed for non-STEM intending students</a:t>
            </a:r>
            <a:endParaRPr lang="en-US" sz="2400" dirty="0">
              <a:solidFill>
                <a:srgbClr val="302C24"/>
              </a:solidFill>
            </a:endParaRPr>
          </a:p>
        </p:txBody>
      </p:sp>
      <p:sp>
        <p:nvSpPr>
          <p:cNvPr id="4" name="Slide Number Placeholder 3"/>
          <p:cNvSpPr>
            <a:spLocks noGrp="1"/>
          </p:cNvSpPr>
          <p:nvPr>
            <p:ph type="sldNum" sz="quarter" idx="12"/>
          </p:nvPr>
        </p:nvSpPr>
        <p:spPr/>
        <p:txBody>
          <a:bodyPr/>
          <a:lstStyle/>
          <a:p>
            <a:fld id="{2E755760-801E-B94C-BD4D-729510EB6590}" type="slidenum">
              <a:rPr lang="en-US" smtClean="0">
                <a:solidFill>
                  <a:srgbClr val="FFFFFF"/>
                </a:solidFill>
              </a:rPr>
              <a:pPr/>
              <a:t>23</a:t>
            </a:fld>
            <a:endParaRPr lang="en-US">
              <a:solidFill>
                <a:srgbClr val="FFFFFF"/>
              </a:solidFill>
            </a:endParaRPr>
          </a:p>
        </p:txBody>
      </p:sp>
      <p:sp>
        <p:nvSpPr>
          <p:cNvPr id="3" name="TextBox 2"/>
          <p:cNvSpPr txBox="1"/>
          <p:nvPr/>
        </p:nvSpPr>
        <p:spPr>
          <a:xfrm>
            <a:off x="381000" y="162580"/>
            <a:ext cx="9462522" cy="523220"/>
          </a:xfrm>
          <a:prstGeom prst="rect">
            <a:avLst/>
          </a:prstGeom>
          <a:noFill/>
          <a:ln>
            <a:noFill/>
          </a:ln>
        </p:spPr>
        <p:txBody>
          <a:bodyPr vert="horz" wrap="square" lIns="91440" tIns="45720" rIns="91440" bIns="45720" numCol="1" anchor="ctr" anchorCtr="0" compatLnSpc="1">
            <a:prstTxWarp prst="textNoShape">
              <a:avLst/>
            </a:prstTxWarp>
          </a:bodyPr>
          <a:lstStyle>
            <a:lvl1pPr>
              <a:defRPr sz="2800" b="1">
                <a:solidFill>
                  <a:srgbClr val="006600"/>
                </a:solidFill>
                <a:latin typeface="+mj-lt"/>
                <a:ea typeface="+mj-ea"/>
                <a:cs typeface="+mj-cs"/>
              </a:defRPr>
            </a:lvl1pPr>
            <a:lvl2pPr algn="ctr">
              <a:defRPr sz="4400">
                <a:solidFill>
                  <a:schemeClr val="tx2"/>
                </a:solidFill>
                <a:latin typeface="Arial" pitchFamily="-110" charset="0"/>
                <a:ea typeface="ヒラギノ角ゴ Pro W3" pitchFamily="-110" charset="-128"/>
                <a:cs typeface="ヒラギノ角ゴ Pro W3" pitchFamily="-110" charset="-128"/>
              </a:defRPr>
            </a:lvl2pPr>
            <a:lvl3pPr algn="ctr">
              <a:defRPr sz="4400">
                <a:solidFill>
                  <a:schemeClr val="tx2"/>
                </a:solidFill>
                <a:latin typeface="Arial" pitchFamily="-110" charset="0"/>
                <a:ea typeface="ヒラギノ角ゴ Pro W3" pitchFamily="-110" charset="-128"/>
                <a:cs typeface="ヒラギノ角ゴ Pro W3" pitchFamily="-110" charset="-128"/>
              </a:defRPr>
            </a:lvl3pPr>
            <a:lvl4pPr algn="ctr">
              <a:defRPr sz="4400">
                <a:solidFill>
                  <a:schemeClr val="tx2"/>
                </a:solidFill>
                <a:latin typeface="Arial" pitchFamily="-110" charset="0"/>
                <a:ea typeface="ヒラギノ角ゴ Pro W3" pitchFamily="-110" charset="-128"/>
                <a:cs typeface="ヒラギノ角ゴ Pro W3" pitchFamily="-110" charset="-128"/>
              </a:defRPr>
            </a:lvl4pPr>
            <a:lvl5pPr algn="ctr">
              <a:defRPr sz="4400">
                <a:solidFill>
                  <a:schemeClr val="tx2"/>
                </a:solidFill>
                <a:latin typeface="Arial" pitchFamily="-110" charset="0"/>
                <a:ea typeface="ヒラギノ角ゴ Pro W3" pitchFamily="-110" charset="-128"/>
                <a:cs typeface="ヒラギノ角ゴ Pro W3" pitchFamily="-110" charset="-128"/>
              </a:defRPr>
            </a:lvl5pPr>
            <a:lvl6pPr marL="457200" algn="ctr" fontAlgn="base">
              <a:spcBef>
                <a:spcPct val="0"/>
              </a:spcBef>
              <a:spcAft>
                <a:spcPct val="0"/>
              </a:spcAft>
              <a:defRPr sz="4400">
                <a:solidFill>
                  <a:schemeClr val="tx2"/>
                </a:solidFill>
                <a:latin typeface="Arial" pitchFamily="-110" charset="0"/>
                <a:ea typeface="ヒラギノ角ゴ Pro W3" pitchFamily="-110" charset="-128"/>
                <a:cs typeface="ヒラギノ角ゴ Pro W3" pitchFamily="-110" charset="-128"/>
              </a:defRPr>
            </a:lvl6pPr>
            <a:lvl7pPr marL="914400" algn="ctr" fontAlgn="base">
              <a:spcBef>
                <a:spcPct val="0"/>
              </a:spcBef>
              <a:spcAft>
                <a:spcPct val="0"/>
              </a:spcAft>
              <a:defRPr sz="4400">
                <a:solidFill>
                  <a:schemeClr val="tx2"/>
                </a:solidFill>
                <a:latin typeface="Arial" pitchFamily="-110" charset="0"/>
                <a:ea typeface="ヒラギノ角ゴ Pro W3" pitchFamily="-110" charset="-128"/>
                <a:cs typeface="ヒラギノ角ゴ Pro W3" pitchFamily="-110" charset="-128"/>
              </a:defRPr>
            </a:lvl7pPr>
            <a:lvl8pPr marL="1371600" algn="ctr" fontAlgn="base">
              <a:spcBef>
                <a:spcPct val="0"/>
              </a:spcBef>
              <a:spcAft>
                <a:spcPct val="0"/>
              </a:spcAft>
              <a:defRPr sz="4400">
                <a:solidFill>
                  <a:schemeClr val="tx2"/>
                </a:solidFill>
                <a:latin typeface="Arial" pitchFamily="-110" charset="0"/>
                <a:ea typeface="ヒラギノ角ゴ Pro W3" pitchFamily="-110" charset="-128"/>
                <a:cs typeface="ヒラギノ角ゴ Pro W3" pitchFamily="-110" charset="-128"/>
              </a:defRPr>
            </a:lvl8pPr>
            <a:lvl9pPr marL="1828800" algn="ctr" fontAlgn="base">
              <a:spcBef>
                <a:spcPct val="0"/>
              </a:spcBef>
              <a:spcAft>
                <a:spcPct val="0"/>
              </a:spcAft>
              <a:defRPr sz="4400">
                <a:solidFill>
                  <a:schemeClr val="tx2"/>
                </a:solidFill>
                <a:latin typeface="Arial" pitchFamily="-110" charset="0"/>
                <a:ea typeface="ヒラギノ角ゴ Pro W3" pitchFamily="-110" charset="-128"/>
                <a:cs typeface="ヒラギノ角ゴ Pro W3" pitchFamily="-110" charset="-128"/>
              </a:defRPr>
            </a:lvl9pPr>
          </a:lstStyle>
          <a:p>
            <a:r>
              <a:rPr lang="en-US" dirty="0"/>
              <a:t>Quantitative Reasoning: A proposed new dual enrollment </a:t>
            </a:r>
            <a:r>
              <a:rPr lang="en-US" dirty="0" smtClean="0"/>
              <a:t>course</a:t>
            </a:r>
            <a:endParaRPr lang="en-US" dirty="0"/>
          </a:p>
        </p:txBody>
      </p:sp>
    </p:spTree>
    <p:extLst>
      <p:ext uri="{BB962C8B-B14F-4D97-AF65-F5344CB8AC3E}">
        <p14:creationId xmlns:p14="http://schemas.microsoft.com/office/powerpoint/2010/main" val="368492241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838200" y="1524000"/>
            <a:ext cx="7239000" cy="4953000"/>
          </a:xfrm>
        </p:spPr>
        <p:txBody>
          <a:bodyPr/>
          <a:lstStyle/>
          <a:p>
            <a:pPr marL="0" indent="0" algn="ctr">
              <a:lnSpc>
                <a:spcPct val="110000"/>
              </a:lnSpc>
              <a:spcAft>
                <a:spcPts val="600"/>
              </a:spcAft>
              <a:buNone/>
            </a:pPr>
            <a:r>
              <a:rPr lang="en-US" sz="3200" dirty="0" smtClean="0">
                <a:solidFill>
                  <a:srgbClr val="330066"/>
                </a:solidFill>
              </a:rPr>
              <a:t>Quantitative </a:t>
            </a:r>
            <a:r>
              <a:rPr lang="en-US" sz="3200" dirty="0">
                <a:solidFill>
                  <a:srgbClr val="330066"/>
                </a:solidFill>
              </a:rPr>
              <a:t>Reasoning from a </a:t>
            </a:r>
            <a:r>
              <a:rPr lang="en-US" sz="3200" dirty="0" smtClean="0">
                <a:solidFill>
                  <a:srgbClr val="330066"/>
                </a:solidFill>
              </a:rPr>
              <a:t>National </a:t>
            </a:r>
            <a:r>
              <a:rPr lang="en-US" sz="3200" dirty="0">
                <a:solidFill>
                  <a:srgbClr val="330066"/>
                </a:solidFill>
              </a:rPr>
              <a:t>P</a:t>
            </a:r>
            <a:r>
              <a:rPr lang="en-US" sz="3200" dirty="0" smtClean="0">
                <a:solidFill>
                  <a:srgbClr val="330066"/>
                </a:solidFill>
              </a:rPr>
              <a:t>erspective </a:t>
            </a:r>
            <a:endParaRPr lang="en-US" sz="3200" dirty="0">
              <a:solidFill>
                <a:srgbClr val="330066"/>
              </a:solidFill>
            </a:endParaRPr>
          </a:p>
          <a:p>
            <a:pPr marL="0" indent="0">
              <a:lnSpc>
                <a:spcPct val="110000"/>
              </a:lnSpc>
              <a:spcAft>
                <a:spcPts val="600"/>
              </a:spcAft>
              <a:buNone/>
            </a:pPr>
            <a:endParaRPr lang="en-US" sz="2400" dirty="0" smtClean="0">
              <a:solidFill>
                <a:srgbClr val="302C24"/>
              </a:solidFill>
            </a:endParaRPr>
          </a:p>
          <a:p>
            <a:pPr marL="0" indent="0">
              <a:lnSpc>
                <a:spcPct val="110000"/>
              </a:lnSpc>
              <a:spcAft>
                <a:spcPts val="600"/>
              </a:spcAft>
              <a:buNone/>
            </a:pPr>
            <a:r>
              <a:rPr lang="en-US" sz="2400" dirty="0" smtClean="0">
                <a:solidFill>
                  <a:srgbClr val="302C24"/>
                </a:solidFill>
              </a:rPr>
              <a:t>Eric Gaze, Ph.D.</a:t>
            </a:r>
          </a:p>
          <a:p>
            <a:pPr marL="0" indent="0">
              <a:lnSpc>
                <a:spcPct val="110000"/>
              </a:lnSpc>
              <a:spcAft>
                <a:spcPts val="600"/>
              </a:spcAft>
              <a:buNone/>
            </a:pPr>
            <a:r>
              <a:rPr lang="en-US" sz="2400" dirty="0" smtClean="0">
                <a:solidFill>
                  <a:srgbClr val="302C24"/>
                </a:solidFill>
              </a:rPr>
              <a:t>President-elect, National Numeracy Network </a:t>
            </a:r>
          </a:p>
          <a:p>
            <a:pPr marL="0" indent="0">
              <a:lnSpc>
                <a:spcPct val="110000"/>
              </a:lnSpc>
              <a:spcAft>
                <a:spcPts val="600"/>
              </a:spcAft>
              <a:buNone/>
            </a:pPr>
            <a:r>
              <a:rPr lang="en-US" sz="2400" dirty="0" smtClean="0">
                <a:solidFill>
                  <a:srgbClr val="302C24"/>
                </a:solidFill>
              </a:rPr>
              <a:t>Bowdoin </a:t>
            </a:r>
            <a:r>
              <a:rPr lang="en-US" sz="2400" dirty="0">
                <a:solidFill>
                  <a:srgbClr val="302C24"/>
                </a:solidFill>
              </a:rPr>
              <a:t>College, </a:t>
            </a:r>
            <a:r>
              <a:rPr lang="en-US" sz="2400" dirty="0" smtClean="0">
                <a:solidFill>
                  <a:srgbClr val="302C24"/>
                </a:solidFill>
              </a:rPr>
              <a:t>Brunswick</a:t>
            </a:r>
            <a:r>
              <a:rPr lang="en-US" sz="2400" dirty="0">
                <a:solidFill>
                  <a:srgbClr val="302C24"/>
                </a:solidFill>
              </a:rPr>
              <a:t>, Maine </a:t>
            </a:r>
          </a:p>
        </p:txBody>
      </p:sp>
      <p:sp>
        <p:nvSpPr>
          <p:cNvPr id="4" name="Slide Number Placeholder 3"/>
          <p:cNvSpPr>
            <a:spLocks noGrp="1"/>
          </p:cNvSpPr>
          <p:nvPr>
            <p:ph type="sldNum" sz="quarter" idx="12"/>
          </p:nvPr>
        </p:nvSpPr>
        <p:spPr/>
        <p:txBody>
          <a:bodyPr/>
          <a:lstStyle/>
          <a:p>
            <a:fld id="{2E755760-801E-B94C-BD4D-729510EB6590}" type="slidenum">
              <a:rPr lang="en-US" smtClean="0">
                <a:solidFill>
                  <a:srgbClr val="FFFFFF"/>
                </a:solidFill>
              </a:rPr>
              <a:pPr/>
              <a:t>24</a:t>
            </a:fld>
            <a:endParaRPr lang="en-US">
              <a:solidFill>
                <a:srgbClr val="FFFFFF"/>
              </a:solidFill>
            </a:endParaRPr>
          </a:p>
        </p:txBody>
      </p:sp>
      <p:sp>
        <p:nvSpPr>
          <p:cNvPr id="3" name="TextBox 2"/>
          <p:cNvSpPr txBox="1"/>
          <p:nvPr/>
        </p:nvSpPr>
        <p:spPr>
          <a:xfrm>
            <a:off x="381000" y="162580"/>
            <a:ext cx="9462522" cy="523220"/>
          </a:xfrm>
          <a:prstGeom prst="rect">
            <a:avLst/>
          </a:prstGeom>
          <a:noFill/>
          <a:ln>
            <a:noFill/>
          </a:ln>
        </p:spPr>
        <p:txBody>
          <a:bodyPr vert="horz" wrap="square" lIns="91440" tIns="45720" rIns="91440" bIns="45720" numCol="1" anchor="ctr" anchorCtr="0" compatLnSpc="1">
            <a:prstTxWarp prst="textNoShape">
              <a:avLst/>
            </a:prstTxWarp>
          </a:bodyPr>
          <a:lstStyle>
            <a:lvl1pPr>
              <a:defRPr sz="2800" b="1">
                <a:solidFill>
                  <a:srgbClr val="006600"/>
                </a:solidFill>
                <a:latin typeface="+mj-lt"/>
                <a:ea typeface="+mj-ea"/>
                <a:cs typeface="+mj-cs"/>
              </a:defRPr>
            </a:lvl1pPr>
            <a:lvl2pPr algn="ctr">
              <a:defRPr sz="4400">
                <a:solidFill>
                  <a:schemeClr val="tx2"/>
                </a:solidFill>
                <a:latin typeface="Arial" pitchFamily="-110" charset="0"/>
                <a:ea typeface="ヒラギノ角ゴ Pro W3" pitchFamily="-110" charset="-128"/>
                <a:cs typeface="ヒラギノ角ゴ Pro W3" pitchFamily="-110" charset="-128"/>
              </a:defRPr>
            </a:lvl2pPr>
            <a:lvl3pPr algn="ctr">
              <a:defRPr sz="4400">
                <a:solidFill>
                  <a:schemeClr val="tx2"/>
                </a:solidFill>
                <a:latin typeface="Arial" pitchFamily="-110" charset="0"/>
                <a:ea typeface="ヒラギノ角ゴ Pro W3" pitchFamily="-110" charset="-128"/>
                <a:cs typeface="ヒラギノ角ゴ Pro W3" pitchFamily="-110" charset="-128"/>
              </a:defRPr>
            </a:lvl3pPr>
            <a:lvl4pPr algn="ctr">
              <a:defRPr sz="4400">
                <a:solidFill>
                  <a:schemeClr val="tx2"/>
                </a:solidFill>
                <a:latin typeface="Arial" pitchFamily="-110" charset="0"/>
                <a:ea typeface="ヒラギノ角ゴ Pro W3" pitchFamily="-110" charset="-128"/>
                <a:cs typeface="ヒラギノ角ゴ Pro W3" pitchFamily="-110" charset="-128"/>
              </a:defRPr>
            </a:lvl4pPr>
            <a:lvl5pPr algn="ctr">
              <a:defRPr sz="4400">
                <a:solidFill>
                  <a:schemeClr val="tx2"/>
                </a:solidFill>
                <a:latin typeface="Arial" pitchFamily="-110" charset="0"/>
                <a:ea typeface="ヒラギノ角ゴ Pro W3" pitchFamily="-110" charset="-128"/>
                <a:cs typeface="ヒラギノ角ゴ Pro W3" pitchFamily="-110" charset="-128"/>
              </a:defRPr>
            </a:lvl5pPr>
            <a:lvl6pPr marL="457200" algn="ctr" fontAlgn="base">
              <a:spcBef>
                <a:spcPct val="0"/>
              </a:spcBef>
              <a:spcAft>
                <a:spcPct val="0"/>
              </a:spcAft>
              <a:defRPr sz="4400">
                <a:solidFill>
                  <a:schemeClr val="tx2"/>
                </a:solidFill>
                <a:latin typeface="Arial" pitchFamily="-110" charset="0"/>
                <a:ea typeface="ヒラギノ角ゴ Pro W3" pitchFamily="-110" charset="-128"/>
                <a:cs typeface="ヒラギノ角ゴ Pro W3" pitchFamily="-110" charset="-128"/>
              </a:defRPr>
            </a:lvl6pPr>
            <a:lvl7pPr marL="914400" algn="ctr" fontAlgn="base">
              <a:spcBef>
                <a:spcPct val="0"/>
              </a:spcBef>
              <a:spcAft>
                <a:spcPct val="0"/>
              </a:spcAft>
              <a:defRPr sz="4400">
                <a:solidFill>
                  <a:schemeClr val="tx2"/>
                </a:solidFill>
                <a:latin typeface="Arial" pitchFamily="-110" charset="0"/>
                <a:ea typeface="ヒラギノ角ゴ Pro W3" pitchFamily="-110" charset="-128"/>
                <a:cs typeface="ヒラギノ角ゴ Pro W3" pitchFamily="-110" charset="-128"/>
              </a:defRPr>
            </a:lvl7pPr>
            <a:lvl8pPr marL="1371600" algn="ctr" fontAlgn="base">
              <a:spcBef>
                <a:spcPct val="0"/>
              </a:spcBef>
              <a:spcAft>
                <a:spcPct val="0"/>
              </a:spcAft>
              <a:defRPr sz="4400">
                <a:solidFill>
                  <a:schemeClr val="tx2"/>
                </a:solidFill>
                <a:latin typeface="Arial" pitchFamily="-110" charset="0"/>
                <a:ea typeface="ヒラギノ角ゴ Pro W3" pitchFamily="-110" charset="-128"/>
                <a:cs typeface="ヒラギノ角ゴ Pro W3" pitchFamily="-110" charset="-128"/>
              </a:defRPr>
            </a:lvl8pPr>
            <a:lvl9pPr marL="1828800" algn="ctr" fontAlgn="base">
              <a:spcBef>
                <a:spcPct val="0"/>
              </a:spcBef>
              <a:spcAft>
                <a:spcPct val="0"/>
              </a:spcAft>
              <a:defRPr sz="4400">
                <a:solidFill>
                  <a:schemeClr val="tx2"/>
                </a:solidFill>
                <a:latin typeface="Arial" pitchFamily="-110" charset="0"/>
                <a:ea typeface="ヒラギノ角ゴ Pro W3" pitchFamily="-110" charset="-128"/>
                <a:cs typeface="ヒラギノ角ゴ Pro W3" pitchFamily="-110" charset="-128"/>
              </a:defRPr>
            </a:lvl9pPr>
          </a:lstStyle>
          <a:p>
            <a:r>
              <a:rPr lang="en-US" dirty="0"/>
              <a:t>Quantitative Reasoning: </a:t>
            </a:r>
            <a:r>
              <a:rPr lang="en-US" dirty="0" smtClean="0"/>
              <a:t>What is it?</a:t>
            </a:r>
            <a:endParaRPr lang="en-US" dirty="0"/>
          </a:p>
        </p:txBody>
      </p:sp>
    </p:spTree>
    <p:extLst>
      <p:ext uri="{BB962C8B-B14F-4D97-AF65-F5344CB8AC3E}">
        <p14:creationId xmlns:p14="http://schemas.microsoft.com/office/powerpoint/2010/main" val="77153050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304800" y="152400"/>
            <a:ext cx="8610600" cy="533400"/>
          </a:xfrm>
        </p:spPr>
        <p:txBody>
          <a:bodyPr/>
          <a:lstStyle/>
          <a:p>
            <a:r>
              <a:rPr lang="en-US" sz="2600" b="1" dirty="0" smtClean="0">
                <a:solidFill>
                  <a:srgbClr val="006600"/>
                </a:solidFill>
              </a:rPr>
              <a:t>The Dana Center is working on a multi-pronged </a:t>
            </a:r>
            <a:r>
              <a:rPr lang="en-US" sz="2600" b="1" dirty="0">
                <a:solidFill>
                  <a:srgbClr val="006600"/>
                </a:solidFill>
              </a:rPr>
              <a:t>approach to smooth transition </a:t>
            </a:r>
            <a:r>
              <a:rPr lang="en-US" sz="2600" b="1" dirty="0" err="1">
                <a:solidFill>
                  <a:srgbClr val="006600"/>
                </a:solidFill>
              </a:rPr>
              <a:t>HS</a:t>
            </a:r>
            <a:r>
              <a:rPr lang="en-US" sz="2600" b="1" dirty="0" err="1">
                <a:solidFill>
                  <a:srgbClr val="006600"/>
                </a:solidFill>
                <a:sym typeface="Wingdings"/>
              </a:rPr>
              <a:t>Higher</a:t>
            </a:r>
            <a:r>
              <a:rPr lang="en-US" sz="2600" b="1" dirty="0">
                <a:solidFill>
                  <a:srgbClr val="006600"/>
                </a:solidFill>
                <a:sym typeface="Wingdings"/>
              </a:rPr>
              <a:t> Ed</a:t>
            </a:r>
            <a:endParaRPr lang="en-US" sz="2600" b="1" dirty="0">
              <a:solidFill>
                <a:srgbClr val="006600"/>
              </a:solidFill>
            </a:endParaRPr>
          </a:p>
        </p:txBody>
      </p:sp>
      <p:sp>
        <p:nvSpPr>
          <p:cNvPr id="8" name="Content Placeholder 7"/>
          <p:cNvSpPr>
            <a:spLocks noGrp="1"/>
          </p:cNvSpPr>
          <p:nvPr>
            <p:ph idx="1"/>
          </p:nvPr>
        </p:nvSpPr>
        <p:spPr>
          <a:xfrm>
            <a:off x="762000" y="1295400"/>
            <a:ext cx="7239000" cy="5334000"/>
          </a:xfrm>
          <a:ln/>
        </p:spPr>
        <p:style>
          <a:lnRef idx="2">
            <a:schemeClr val="accent3"/>
          </a:lnRef>
          <a:fillRef idx="1">
            <a:schemeClr val="lt1"/>
          </a:fillRef>
          <a:effectRef idx="0">
            <a:schemeClr val="accent3"/>
          </a:effectRef>
          <a:fontRef idx="minor">
            <a:schemeClr val="dk1"/>
          </a:fontRef>
        </p:style>
        <p:txBody>
          <a:bodyPr/>
          <a:lstStyle/>
          <a:p>
            <a:pPr>
              <a:lnSpc>
                <a:spcPct val="110000"/>
              </a:lnSpc>
              <a:spcAft>
                <a:spcPts val="600"/>
              </a:spcAft>
            </a:pPr>
            <a:r>
              <a:rPr lang="en-US" sz="2200" dirty="0" smtClean="0">
                <a:solidFill>
                  <a:schemeClr val="bg2">
                    <a:lumMod val="40000"/>
                    <a:lumOff val="60000"/>
                  </a:schemeClr>
                </a:solidFill>
              </a:rPr>
              <a:t>Redesign higher education remediation at scale: the Dana Center’s New </a:t>
            </a:r>
            <a:r>
              <a:rPr lang="en-US" sz="2200" dirty="0" err="1" smtClean="0">
                <a:solidFill>
                  <a:schemeClr val="bg2">
                    <a:lumMod val="40000"/>
                    <a:lumOff val="60000"/>
                  </a:schemeClr>
                </a:solidFill>
              </a:rPr>
              <a:t>Mathways</a:t>
            </a:r>
            <a:r>
              <a:rPr lang="en-US" sz="2200" dirty="0" smtClean="0">
                <a:solidFill>
                  <a:schemeClr val="bg2">
                    <a:lumMod val="40000"/>
                    <a:lumOff val="60000"/>
                  </a:schemeClr>
                </a:solidFill>
              </a:rPr>
              <a:t> Project</a:t>
            </a:r>
          </a:p>
          <a:p>
            <a:pPr>
              <a:lnSpc>
                <a:spcPct val="110000"/>
              </a:lnSpc>
              <a:spcAft>
                <a:spcPts val="600"/>
              </a:spcAft>
            </a:pPr>
            <a:r>
              <a:rPr lang="en-US" sz="2200" dirty="0">
                <a:solidFill>
                  <a:schemeClr val="bg2">
                    <a:lumMod val="40000"/>
                    <a:lumOff val="60000"/>
                  </a:schemeClr>
                </a:solidFill>
              </a:rPr>
              <a:t>Support </a:t>
            </a:r>
            <a:r>
              <a:rPr lang="en-US" sz="2200" dirty="0" smtClean="0">
                <a:solidFill>
                  <a:schemeClr val="bg2">
                    <a:lumMod val="40000"/>
                    <a:lumOff val="60000"/>
                  </a:schemeClr>
                </a:solidFill>
              </a:rPr>
              <a:t>districts’ high school standards implementation </a:t>
            </a:r>
            <a:r>
              <a:rPr lang="en-US" sz="2200" dirty="0">
                <a:solidFill>
                  <a:schemeClr val="bg2">
                    <a:lumMod val="40000"/>
                    <a:lumOff val="60000"/>
                  </a:schemeClr>
                </a:solidFill>
              </a:rPr>
              <a:t>to </a:t>
            </a:r>
            <a:r>
              <a:rPr lang="en-US" sz="2200" dirty="0" smtClean="0">
                <a:solidFill>
                  <a:schemeClr val="bg2">
                    <a:lumMod val="40000"/>
                    <a:lumOff val="60000"/>
                  </a:schemeClr>
                </a:solidFill>
              </a:rPr>
              <a:t>ensure college</a:t>
            </a:r>
            <a:r>
              <a:rPr lang="en-US" sz="2200" dirty="0">
                <a:solidFill>
                  <a:schemeClr val="bg2">
                    <a:lumMod val="40000"/>
                    <a:lumOff val="60000"/>
                  </a:schemeClr>
                </a:solidFill>
              </a:rPr>
              <a:t>-ready mathematics for all </a:t>
            </a:r>
            <a:r>
              <a:rPr lang="en-US" sz="2200" dirty="0" smtClean="0">
                <a:solidFill>
                  <a:schemeClr val="bg2">
                    <a:lumMod val="40000"/>
                    <a:lumOff val="60000"/>
                  </a:schemeClr>
                </a:solidFill>
              </a:rPr>
              <a:t>students (CCSSM, TEKS)</a:t>
            </a:r>
          </a:p>
          <a:p>
            <a:pPr>
              <a:lnSpc>
                <a:spcPct val="110000"/>
              </a:lnSpc>
              <a:spcAft>
                <a:spcPts val="600"/>
              </a:spcAft>
            </a:pPr>
            <a:r>
              <a:rPr lang="en-US" sz="2200" dirty="0" smtClean="0">
                <a:solidFill>
                  <a:schemeClr val="bg2">
                    <a:lumMod val="40000"/>
                    <a:lumOff val="60000"/>
                  </a:schemeClr>
                </a:solidFill>
              </a:rPr>
              <a:t>Introduce a new breed of 4</a:t>
            </a:r>
            <a:r>
              <a:rPr lang="en-US" sz="2200" baseline="30000" dirty="0" smtClean="0">
                <a:solidFill>
                  <a:schemeClr val="bg2">
                    <a:lumMod val="40000"/>
                    <a:lumOff val="60000"/>
                  </a:schemeClr>
                </a:solidFill>
              </a:rPr>
              <a:t>th</a:t>
            </a:r>
            <a:r>
              <a:rPr lang="en-US" sz="2200" dirty="0" smtClean="0">
                <a:solidFill>
                  <a:schemeClr val="bg2">
                    <a:lumMod val="40000"/>
                    <a:lumOff val="60000"/>
                  </a:schemeClr>
                </a:solidFill>
              </a:rPr>
              <a:t>-year high school mathematics courses that provide an additional pathway into college readiness</a:t>
            </a:r>
          </a:p>
          <a:p>
            <a:pPr>
              <a:lnSpc>
                <a:spcPct val="110000"/>
              </a:lnSpc>
              <a:spcAft>
                <a:spcPts val="600"/>
              </a:spcAft>
            </a:pPr>
            <a:r>
              <a:rPr lang="en-US" sz="2200" b="1" dirty="0" smtClean="0">
                <a:solidFill>
                  <a:srgbClr val="302C24"/>
                </a:solidFill>
              </a:rPr>
              <a:t>Work in the policy sphere to ensure students can transition successfully</a:t>
            </a:r>
            <a:endParaRPr lang="en-US" sz="2200" b="1" dirty="0">
              <a:solidFill>
                <a:srgbClr val="302C24"/>
              </a:solidFill>
            </a:endParaRPr>
          </a:p>
          <a:p>
            <a:pPr marL="0" indent="0">
              <a:lnSpc>
                <a:spcPct val="110000"/>
              </a:lnSpc>
              <a:spcAft>
                <a:spcPts val="600"/>
              </a:spcAft>
              <a:buNone/>
            </a:pPr>
            <a:endParaRPr lang="en-US" sz="2200" dirty="0" smtClean="0">
              <a:solidFill>
                <a:srgbClr val="302C24"/>
              </a:solidFill>
            </a:endParaRPr>
          </a:p>
          <a:p>
            <a:pPr>
              <a:lnSpc>
                <a:spcPct val="110000"/>
              </a:lnSpc>
              <a:spcAft>
                <a:spcPts val="600"/>
              </a:spcAft>
            </a:pPr>
            <a:endParaRPr lang="en-US" sz="2400" dirty="0" smtClean="0">
              <a:solidFill>
                <a:srgbClr val="302C24"/>
              </a:solidFill>
            </a:endParaRPr>
          </a:p>
          <a:p>
            <a:pPr>
              <a:lnSpc>
                <a:spcPct val="110000"/>
              </a:lnSpc>
              <a:spcAft>
                <a:spcPts val="600"/>
              </a:spcAft>
            </a:pPr>
            <a:endParaRPr lang="en-US" sz="1800" baseline="30000" dirty="0">
              <a:solidFill>
                <a:srgbClr val="302C24"/>
              </a:solidFill>
            </a:endParaRPr>
          </a:p>
        </p:txBody>
      </p:sp>
      <p:sp>
        <p:nvSpPr>
          <p:cNvPr id="4" name="Slide Number Placeholder 3"/>
          <p:cNvSpPr>
            <a:spLocks noGrp="1"/>
          </p:cNvSpPr>
          <p:nvPr>
            <p:ph type="sldNum" sz="quarter" idx="12"/>
          </p:nvPr>
        </p:nvSpPr>
        <p:spPr/>
        <p:txBody>
          <a:bodyPr/>
          <a:lstStyle/>
          <a:p>
            <a:fld id="{2E755760-801E-B94C-BD4D-729510EB6590}" type="slidenum">
              <a:rPr lang="en-US" smtClean="0">
                <a:solidFill>
                  <a:srgbClr val="FFFFFF"/>
                </a:solidFill>
              </a:rPr>
              <a:pPr/>
              <a:t>25</a:t>
            </a:fld>
            <a:endParaRPr lang="en-US">
              <a:solidFill>
                <a:srgbClr val="FFFFFF"/>
              </a:solidFill>
            </a:endParaRPr>
          </a:p>
        </p:txBody>
      </p:sp>
    </p:spTree>
    <p:extLst>
      <p:ext uri="{BB962C8B-B14F-4D97-AF65-F5344CB8AC3E}">
        <p14:creationId xmlns:p14="http://schemas.microsoft.com/office/powerpoint/2010/main" val="350028924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304800" y="152400"/>
            <a:ext cx="8610600" cy="533400"/>
          </a:xfrm>
        </p:spPr>
        <p:txBody>
          <a:bodyPr/>
          <a:lstStyle/>
          <a:p>
            <a:r>
              <a:rPr lang="en-US" sz="2600" b="1" dirty="0" smtClean="0">
                <a:solidFill>
                  <a:srgbClr val="006600"/>
                </a:solidFill>
              </a:rPr>
              <a:t>The Dana Center is working on a multi-pronged </a:t>
            </a:r>
            <a:r>
              <a:rPr lang="en-US" sz="2600" b="1" dirty="0">
                <a:solidFill>
                  <a:srgbClr val="006600"/>
                </a:solidFill>
              </a:rPr>
              <a:t>approach to smooth transition </a:t>
            </a:r>
            <a:r>
              <a:rPr lang="en-US" sz="2600" b="1" dirty="0" err="1">
                <a:solidFill>
                  <a:srgbClr val="006600"/>
                </a:solidFill>
              </a:rPr>
              <a:t>HS</a:t>
            </a:r>
            <a:r>
              <a:rPr lang="en-US" sz="2600" b="1" dirty="0" err="1">
                <a:solidFill>
                  <a:srgbClr val="006600"/>
                </a:solidFill>
                <a:sym typeface="Wingdings"/>
              </a:rPr>
              <a:t>Higher</a:t>
            </a:r>
            <a:r>
              <a:rPr lang="en-US" sz="2600" b="1" dirty="0">
                <a:solidFill>
                  <a:srgbClr val="006600"/>
                </a:solidFill>
                <a:sym typeface="Wingdings"/>
              </a:rPr>
              <a:t> Ed</a:t>
            </a:r>
            <a:endParaRPr lang="en-US" sz="2600" b="1" dirty="0">
              <a:solidFill>
                <a:srgbClr val="006600"/>
              </a:solidFill>
            </a:endParaRPr>
          </a:p>
        </p:txBody>
      </p:sp>
      <p:sp>
        <p:nvSpPr>
          <p:cNvPr id="8" name="Content Placeholder 7"/>
          <p:cNvSpPr>
            <a:spLocks noGrp="1"/>
          </p:cNvSpPr>
          <p:nvPr>
            <p:ph idx="1"/>
          </p:nvPr>
        </p:nvSpPr>
        <p:spPr>
          <a:xfrm>
            <a:off x="762000" y="1295400"/>
            <a:ext cx="7239000" cy="5334000"/>
          </a:xfrm>
          <a:ln/>
        </p:spPr>
        <p:style>
          <a:lnRef idx="2">
            <a:schemeClr val="accent3"/>
          </a:lnRef>
          <a:fillRef idx="1">
            <a:schemeClr val="lt1"/>
          </a:fillRef>
          <a:effectRef idx="0">
            <a:schemeClr val="accent3"/>
          </a:effectRef>
          <a:fontRef idx="minor">
            <a:schemeClr val="dk1"/>
          </a:fontRef>
        </p:style>
        <p:txBody>
          <a:bodyPr/>
          <a:lstStyle/>
          <a:p>
            <a:pPr marL="0" indent="0">
              <a:lnSpc>
                <a:spcPct val="110000"/>
              </a:lnSpc>
              <a:spcAft>
                <a:spcPts val="600"/>
              </a:spcAft>
              <a:buNone/>
            </a:pPr>
            <a:r>
              <a:rPr lang="en-US" sz="2400" dirty="0" smtClean="0">
                <a:solidFill>
                  <a:srgbClr val="302C24"/>
                </a:solidFill>
              </a:rPr>
              <a:t>What are the policy implications we need to consider? </a:t>
            </a:r>
          </a:p>
          <a:p>
            <a:pPr>
              <a:lnSpc>
                <a:spcPct val="110000"/>
              </a:lnSpc>
              <a:spcAft>
                <a:spcPts val="600"/>
              </a:spcAft>
            </a:pPr>
            <a:endParaRPr lang="en-US" sz="2400" dirty="0" smtClean="0">
              <a:solidFill>
                <a:srgbClr val="302C24"/>
              </a:solidFill>
            </a:endParaRPr>
          </a:p>
          <a:p>
            <a:pPr>
              <a:lnSpc>
                <a:spcPct val="110000"/>
              </a:lnSpc>
              <a:spcAft>
                <a:spcPts val="600"/>
              </a:spcAft>
            </a:pPr>
            <a:endParaRPr lang="en-US" sz="2400" dirty="0" smtClean="0">
              <a:solidFill>
                <a:srgbClr val="302C24"/>
              </a:solidFill>
            </a:endParaRPr>
          </a:p>
          <a:p>
            <a:pPr>
              <a:lnSpc>
                <a:spcPct val="110000"/>
              </a:lnSpc>
              <a:spcAft>
                <a:spcPts val="600"/>
              </a:spcAft>
            </a:pPr>
            <a:endParaRPr lang="en-US" sz="1800" baseline="30000" dirty="0">
              <a:solidFill>
                <a:srgbClr val="302C24"/>
              </a:solidFill>
            </a:endParaRPr>
          </a:p>
        </p:txBody>
      </p:sp>
      <p:sp>
        <p:nvSpPr>
          <p:cNvPr id="4" name="Slide Number Placeholder 3"/>
          <p:cNvSpPr>
            <a:spLocks noGrp="1"/>
          </p:cNvSpPr>
          <p:nvPr>
            <p:ph type="sldNum" sz="quarter" idx="12"/>
          </p:nvPr>
        </p:nvSpPr>
        <p:spPr/>
        <p:txBody>
          <a:bodyPr/>
          <a:lstStyle/>
          <a:p>
            <a:fld id="{2E755760-801E-B94C-BD4D-729510EB6590}" type="slidenum">
              <a:rPr lang="en-US" smtClean="0">
                <a:solidFill>
                  <a:srgbClr val="FFFFFF"/>
                </a:solidFill>
              </a:rPr>
              <a:pPr/>
              <a:t>26</a:t>
            </a:fld>
            <a:endParaRPr lang="en-US">
              <a:solidFill>
                <a:srgbClr val="FFFFFF"/>
              </a:solidFill>
            </a:endParaRPr>
          </a:p>
        </p:txBody>
      </p:sp>
    </p:spTree>
    <p:extLst>
      <p:ext uri="{BB962C8B-B14F-4D97-AF65-F5344CB8AC3E}">
        <p14:creationId xmlns:p14="http://schemas.microsoft.com/office/powerpoint/2010/main" val="20566049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6600"/>
                </a:solidFill>
              </a:rPr>
              <a:t>Contact Information</a:t>
            </a:r>
            <a:endParaRPr lang="en-US" b="1" dirty="0">
              <a:solidFill>
                <a:srgbClr val="006600"/>
              </a:solidFill>
            </a:endParaRPr>
          </a:p>
        </p:txBody>
      </p:sp>
      <p:sp>
        <p:nvSpPr>
          <p:cNvPr id="3" name="Content Placeholder 2"/>
          <p:cNvSpPr>
            <a:spLocks noGrp="1"/>
          </p:cNvSpPr>
          <p:nvPr>
            <p:ph idx="1"/>
          </p:nvPr>
        </p:nvSpPr>
        <p:spPr/>
        <p:txBody>
          <a:bodyPr/>
          <a:lstStyle/>
          <a:p>
            <a:r>
              <a:rPr lang="en-US" dirty="0" smtClean="0">
                <a:solidFill>
                  <a:srgbClr val="302C24"/>
                </a:solidFill>
              </a:rPr>
              <a:t>General information about the Dana Center:  </a:t>
            </a:r>
            <a:r>
              <a:rPr lang="en-US" u="sng" dirty="0">
                <a:solidFill>
                  <a:srgbClr val="302C24"/>
                </a:solidFill>
                <a:hlinkClick r:id="rId2"/>
              </a:rPr>
              <a:t>www.utdanacenter.org</a:t>
            </a:r>
            <a:endParaRPr lang="en-US" u="sng" dirty="0">
              <a:solidFill>
                <a:srgbClr val="302C24"/>
              </a:solidFill>
            </a:endParaRPr>
          </a:p>
          <a:p>
            <a:r>
              <a:rPr lang="en-US" dirty="0" smtClean="0">
                <a:solidFill>
                  <a:srgbClr val="302C24"/>
                </a:solidFill>
              </a:rPr>
              <a:t>Higher </a:t>
            </a:r>
            <a:r>
              <a:rPr lang="en-US" dirty="0">
                <a:solidFill>
                  <a:srgbClr val="302C24"/>
                </a:solidFill>
              </a:rPr>
              <a:t>Education work:  </a:t>
            </a:r>
            <a:r>
              <a:rPr lang="en-US" sz="2400" dirty="0">
                <a:solidFill>
                  <a:srgbClr val="302C24"/>
                </a:solidFill>
                <a:hlinkClick r:id="rId3"/>
              </a:rPr>
              <a:t>www.utdanacenter.org/higher-education/</a:t>
            </a:r>
            <a:r>
              <a:rPr lang="en-US" sz="2400" dirty="0">
                <a:solidFill>
                  <a:srgbClr val="302C24"/>
                </a:solidFill>
              </a:rPr>
              <a:t> </a:t>
            </a:r>
          </a:p>
          <a:p>
            <a:r>
              <a:rPr lang="en-US" dirty="0" smtClean="0">
                <a:solidFill>
                  <a:srgbClr val="302C24"/>
                </a:solidFill>
              </a:rPr>
              <a:t>To receive monthly updates about the NMP, contact us at:  </a:t>
            </a:r>
            <a:r>
              <a:rPr lang="en-US" u="sng" dirty="0" smtClean="0">
                <a:solidFill>
                  <a:srgbClr val="302C24"/>
                </a:solidFill>
                <a:hlinkClick r:id="rId4"/>
              </a:rPr>
              <a:t>mathways</a:t>
            </a:r>
            <a:r>
              <a:rPr lang="en-US" u="sng" dirty="0">
                <a:solidFill>
                  <a:srgbClr val="302C24"/>
                </a:solidFill>
                <a:hlinkClick r:id="rId4"/>
              </a:rPr>
              <a:t>@austin.utexas.edu</a:t>
            </a:r>
            <a:r>
              <a:rPr lang="en-US" dirty="0">
                <a:solidFill>
                  <a:srgbClr val="302C24"/>
                </a:solidFill>
              </a:rPr>
              <a:t> </a:t>
            </a:r>
            <a:endParaRPr lang="en-US" dirty="0" smtClean="0">
              <a:solidFill>
                <a:srgbClr val="302C24"/>
              </a:solidFill>
            </a:endParaRPr>
          </a:p>
          <a:p>
            <a:r>
              <a:rPr lang="en-US" dirty="0" smtClean="0">
                <a:solidFill>
                  <a:srgbClr val="302C24"/>
                </a:solidFill>
              </a:rPr>
              <a:t>Staff contacts:</a:t>
            </a:r>
          </a:p>
          <a:p>
            <a:pPr lvl="1"/>
            <a:r>
              <a:rPr lang="en-US" sz="1600" dirty="0" smtClean="0">
                <a:solidFill>
                  <a:srgbClr val="302C24"/>
                </a:solidFill>
              </a:rPr>
              <a:t>Susan Hudson Hull (mathematics): </a:t>
            </a:r>
            <a:r>
              <a:rPr lang="en-US" sz="1600" dirty="0" smtClean="0">
                <a:solidFill>
                  <a:srgbClr val="302C24"/>
                </a:solidFill>
                <a:hlinkClick r:id="rId5"/>
              </a:rPr>
              <a:t>shhull@austin.utexas.edu</a:t>
            </a:r>
            <a:r>
              <a:rPr lang="en-US" sz="1600" dirty="0" smtClean="0">
                <a:solidFill>
                  <a:srgbClr val="302C24"/>
                </a:solidFill>
              </a:rPr>
              <a:t> </a:t>
            </a:r>
          </a:p>
          <a:p>
            <a:pPr lvl="1"/>
            <a:r>
              <a:rPr lang="en-US" sz="1600" dirty="0" smtClean="0">
                <a:solidFill>
                  <a:srgbClr val="302C24"/>
                </a:solidFill>
              </a:rPr>
              <a:t>Amy Getz (NMP general project issues): </a:t>
            </a:r>
            <a:r>
              <a:rPr lang="en-US" sz="1600" dirty="0" smtClean="0">
                <a:solidFill>
                  <a:srgbClr val="302C24"/>
                </a:solidFill>
                <a:hlinkClick r:id="rId6"/>
              </a:rPr>
              <a:t>getz_a@austin.utexas.edu</a:t>
            </a:r>
            <a:endParaRPr lang="en-US" sz="1600" dirty="0" smtClean="0">
              <a:solidFill>
                <a:srgbClr val="302C24"/>
              </a:solidFill>
            </a:endParaRPr>
          </a:p>
          <a:p>
            <a:pPr lvl="1"/>
            <a:r>
              <a:rPr lang="en-US" sz="1600" dirty="0" smtClean="0">
                <a:solidFill>
                  <a:srgbClr val="302C24"/>
                </a:solidFill>
              </a:rPr>
              <a:t>Connie Richardson (NMP </a:t>
            </a:r>
            <a:r>
              <a:rPr lang="en-US" sz="1600" dirty="0">
                <a:solidFill>
                  <a:srgbClr val="302C24"/>
                </a:solidFill>
              </a:rPr>
              <a:t>QR development</a:t>
            </a:r>
            <a:r>
              <a:rPr lang="en-US" sz="1600" dirty="0" smtClean="0">
                <a:solidFill>
                  <a:srgbClr val="302C24"/>
                </a:solidFill>
              </a:rPr>
              <a:t>): </a:t>
            </a:r>
            <a:r>
              <a:rPr lang="en-US" sz="1600" dirty="0" smtClean="0">
                <a:solidFill>
                  <a:srgbClr val="302C24"/>
                </a:solidFill>
                <a:hlinkClick r:id="rId7"/>
              </a:rPr>
              <a:t>cjrichardson</a:t>
            </a:r>
            <a:r>
              <a:rPr lang="en-US" sz="1600" dirty="0">
                <a:solidFill>
                  <a:srgbClr val="302C24"/>
                </a:solidFill>
                <a:hlinkClick r:id="rId7"/>
              </a:rPr>
              <a:t>@</a:t>
            </a:r>
            <a:r>
              <a:rPr lang="en-US" sz="1600" dirty="0" smtClean="0">
                <a:solidFill>
                  <a:srgbClr val="302C24"/>
                </a:solidFill>
                <a:hlinkClick r:id="rId7"/>
              </a:rPr>
              <a:t>austin.utexas.edu</a:t>
            </a:r>
            <a:r>
              <a:rPr lang="en-US" sz="1600" dirty="0">
                <a:solidFill>
                  <a:srgbClr val="302C24"/>
                </a:solidFill>
              </a:rPr>
              <a:t> </a:t>
            </a:r>
            <a:endParaRPr lang="en-US" sz="1600" dirty="0" smtClean="0">
              <a:solidFill>
                <a:srgbClr val="302C24"/>
              </a:solidFill>
            </a:endParaRPr>
          </a:p>
          <a:p>
            <a:pPr lvl="1"/>
            <a:r>
              <a:rPr lang="en-US" sz="1600" dirty="0" err="1" smtClean="0">
                <a:solidFill>
                  <a:srgbClr val="302C24"/>
                </a:solidFill>
              </a:rPr>
              <a:t>Kathi</a:t>
            </a:r>
            <a:r>
              <a:rPr lang="en-US" sz="1600" dirty="0" smtClean="0">
                <a:solidFill>
                  <a:srgbClr val="302C24"/>
                </a:solidFill>
              </a:rPr>
              <a:t> Cook (HS course program): </a:t>
            </a:r>
            <a:r>
              <a:rPr lang="en-US" sz="1600" dirty="0" smtClean="0">
                <a:solidFill>
                  <a:srgbClr val="302C24"/>
                </a:solidFill>
                <a:hlinkClick r:id="rId8"/>
              </a:rPr>
              <a:t>klcook@austin.utexas.edu</a:t>
            </a:r>
            <a:r>
              <a:rPr lang="en-US" sz="1600" dirty="0" smtClean="0">
                <a:solidFill>
                  <a:srgbClr val="302C24"/>
                </a:solidFill>
              </a:rPr>
              <a:t> </a:t>
            </a:r>
          </a:p>
          <a:p>
            <a:pPr lvl="1"/>
            <a:r>
              <a:rPr lang="en-US" sz="1600" dirty="0" smtClean="0">
                <a:solidFill>
                  <a:schemeClr val="tx2"/>
                </a:solidFill>
              </a:rPr>
              <a:t>Lindsay Fitzpatrick (</a:t>
            </a:r>
            <a:r>
              <a:rPr lang="en-US" sz="1600" dirty="0">
                <a:solidFill>
                  <a:schemeClr val="tx2"/>
                </a:solidFill>
              </a:rPr>
              <a:t>policy issues): </a:t>
            </a:r>
            <a:r>
              <a:rPr lang="en-US" sz="1600" dirty="0" smtClean="0">
                <a:solidFill>
                  <a:srgbClr val="EF6625"/>
                </a:solidFill>
                <a:hlinkClick r:id="rId9"/>
              </a:rPr>
              <a:t>lindsay.fitzpatrick</a:t>
            </a:r>
            <a:r>
              <a:rPr lang="en-US" sz="1600" dirty="0">
                <a:solidFill>
                  <a:srgbClr val="EF6625"/>
                </a:solidFill>
                <a:hlinkClick r:id="rId9"/>
              </a:rPr>
              <a:t>@</a:t>
            </a:r>
            <a:r>
              <a:rPr lang="en-US" sz="1600" dirty="0" smtClean="0">
                <a:solidFill>
                  <a:srgbClr val="EF6625"/>
                </a:solidFill>
                <a:hlinkClick r:id="rId9"/>
              </a:rPr>
              <a:t>austin.utexas.edu</a:t>
            </a:r>
            <a:endParaRPr lang="en-US" sz="1600" dirty="0" smtClean="0">
              <a:solidFill>
                <a:srgbClr val="EF6625"/>
              </a:solidFill>
            </a:endParaRPr>
          </a:p>
          <a:p>
            <a:pPr lvl="1"/>
            <a:endParaRPr lang="en-US" sz="1600" dirty="0" smtClean="0">
              <a:solidFill>
                <a:srgbClr val="EF6625"/>
              </a:solidFill>
            </a:endParaRPr>
          </a:p>
        </p:txBody>
      </p:sp>
      <p:sp>
        <p:nvSpPr>
          <p:cNvPr id="4" name="Slide Number Placeholder 3"/>
          <p:cNvSpPr>
            <a:spLocks noGrp="1"/>
          </p:cNvSpPr>
          <p:nvPr>
            <p:ph type="sldNum" sz="quarter" idx="12"/>
          </p:nvPr>
        </p:nvSpPr>
        <p:spPr/>
        <p:txBody>
          <a:bodyPr/>
          <a:lstStyle/>
          <a:p>
            <a:fld id="{2E755760-801E-B94C-BD4D-729510EB6590}" type="slidenum">
              <a:rPr lang="en-US" smtClean="0">
                <a:solidFill>
                  <a:srgbClr val="FFFFFF"/>
                </a:solidFill>
              </a:rPr>
              <a:pPr/>
              <a:t>27</a:t>
            </a:fld>
            <a:endParaRPr lang="en-US" dirty="0">
              <a:solidFill>
                <a:srgbClr val="FFFFFF"/>
              </a:solidFill>
            </a:endParaRPr>
          </a:p>
        </p:txBody>
      </p:sp>
      <p:sp>
        <p:nvSpPr>
          <p:cNvPr id="5" name="TextBox 4"/>
          <p:cNvSpPr txBox="1"/>
          <p:nvPr/>
        </p:nvSpPr>
        <p:spPr>
          <a:xfrm>
            <a:off x="1761067" y="5046133"/>
            <a:ext cx="184666" cy="461665"/>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265289028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Slide Number Placeholder 5"/>
          <p:cNvSpPr>
            <a:spLocks noGrp="1"/>
          </p:cNvSpPr>
          <p:nvPr>
            <p:ph type="sldNum" sz="quarter" idx="12"/>
          </p:nvPr>
        </p:nvSpPr>
        <p:spPr>
          <a:noFill/>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EE6040AC-7354-D74C-9E2D-D0D277128A4F}" type="slidenum">
              <a:rPr lang="en-US" sz="1200">
                <a:solidFill>
                  <a:schemeClr val="bg1"/>
                </a:solidFill>
              </a:rPr>
              <a:pPr/>
              <a:t>28</a:t>
            </a:fld>
            <a:endParaRPr lang="en-US" sz="1400" b="0"/>
          </a:p>
        </p:txBody>
      </p:sp>
      <p:sp>
        <p:nvSpPr>
          <p:cNvPr id="14338" name="Text Box 2"/>
          <p:cNvSpPr txBox="1">
            <a:spLocks noChangeArrowheads="1"/>
          </p:cNvSpPr>
          <p:nvPr/>
        </p:nvSpPr>
        <p:spPr bwMode="auto">
          <a:xfrm>
            <a:off x="1371600" y="1219200"/>
            <a:ext cx="6629400" cy="31321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ctr">
              <a:lnSpc>
                <a:spcPct val="30000"/>
              </a:lnSpc>
              <a:spcBef>
                <a:spcPct val="50000"/>
              </a:spcBef>
            </a:pPr>
            <a:r>
              <a:rPr lang="en-US" sz="6500" b="1">
                <a:solidFill>
                  <a:schemeClr val="accent2"/>
                </a:solidFill>
              </a:rPr>
              <a:t>Quantitative</a:t>
            </a:r>
          </a:p>
          <a:p>
            <a:pPr algn="ctr">
              <a:lnSpc>
                <a:spcPct val="30000"/>
              </a:lnSpc>
              <a:spcBef>
                <a:spcPct val="50000"/>
              </a:spcBef>
            </a:pPr>
            <a:r>
              <a:rPr lang="en-US" sz="6500" b="1">
                <a:solidFill>
                  <a:schemeClr val="accent2"/>
                </a:solidFill>
              </a:rPr>
              <a:t> Reasoning </a:t>
            </a:r>
          </a:p>
          <a:p>
            <a:pPr algn="ctr">
              <a:lnSpc>
                <a:spcPct val="30000"/>
              </a:lnSpc>
              <a:spcBef>
                <a:spcPct val="50000"/>
              </a:spcBef>
            </a:pPr>
            <a:r>
              <a:rPr lang="en-US" sz="6500" b="1">
                <a:solidFill>
                  <a:schemeClr val="accent2"/>
                </a:solidFill>
              </a:rPr>
              <a:t>Outcome </a:t>
            </a:r>
          </a:p>
          <a:p>
            <a:pPr algn="ctr">
              <a:lnSpc>
                <a:spcPct val="30000"/>
              </a:lnSpc>
              <a:spcBef>
                <a:spcPct val="50000"/>
              </a:spcBef>
            </a:pPr>
            <a:r>
              <a:rPr lang="en-US" sz="6500" b="1">
                <a:solidFill>
                  <a:schemeClr val="accent2"/>
                </a:solidFill>
              </a:rPr>
              <a:t>Planning</a:t>
            </a:r>
          </a:p>
          <a:p>
            <a:pPr algn="ctr">
              <a:lnSpc>
                <a:spcPct val="30000"/>
              </a:lnSpc>
              <a:spcBef>
                <a:spcPct val="50000"/>
              </a:spcBef>
            </a:pPr>
            <a:endParaRPr lang="en-US"/>
          </a:p>
        </p:txBody>
      </p:sp>
    </p:spTree>
    <p:extLst>
      <p:ext uri="{BB962C8B-B14F-4D97-AF65-F5344CB8AC3E}">
        <p14:creationId xmlns:p14="http://schemas.microsoft.com/office/powerpoint/2010/main" val="13792190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Number Placeholder 5"/>
          <p:cNvSpPr>
            <a:spLocks noGrp="1"/>
          </p:cNvSpPr>
          <p:nvPr>
            <p:ph type="sldNum" sz="quarter" idx="12"/>
          </p:nvPr>
        </p:nvSpPr>
        <p:spPr>
          <a:noFill/>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1061DA2C-F1B4-3248-A089-96FF331EB5F1}" type="slidenum">
              <a:rPr lang="en-US" sz="1200">
                <a:solidFill>
                  <a:schemeClr val="bg1"/>
                </a:solidFill>
              </a:rPr>
              <a:pPr/>
              <a:t>29</a:t>
            </a:fld>
            <a:endParaRPr lang="en-US" sz="1400" b="0"/>
          </a:p>
        </p:txBody>
      </p:sp>
      <p:sp>
        <p:nvSpPr>
          <p:cNvPr id="16386" name="Text Box 8"/>
          <p:cNvSpPr txBox="1">
            <a:spLocks noChangeArrowheads="1"/>
          </p:cNvSpPr>
          <p:nvPr/>
        </p:nvSpPr>
        <p:spPr bwMode="auto">
          <a:xfrm>
            <a:off x="381000" y="228600"/>
            <a:ext cx="7635875" cy="5191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2800">
                <a:solidFill>
                  <a:srgbClr val="0000BF"/>
                </a:solidFill>
                <a:latin typeface="ITC Officina Serif Bold" charset="0"/>
                <a:ea typeface="ＭＳ Ｐゴシック" charset="0"/>
                <a:cs typeface="ＭＳ Ｐゴシック" charset="0"/>
              </a:rPr>
              <a:t>High School Course Descriptors</a:t>
            </a:r>
            <a:endParaRPr lang="en-US">
              <a:ea typeface="ＭＳ Ｐゴシック" charset="0"/>
              <a:cs typeface="ＭＳ Ｐゴシック" charset="0"/>
            </a:endParaRPr>
          </a:p>
        </p:txBody>
      </p:sp>
      <p:sp>
        <p:nvSpPr>
          <p:cNvPr id="16387" name="Line 9"/>
          <p:cNvSpPr>
            <a:spLocks noChangeShapeType="1"/>
          </p:cNvSpPr>
          <p:nvPr/>
        </p:nvSpPr>
        <p:spPr bwMode="auto">
          <a:xfrm>
            <a:off x="304800" y="762000"/>
            <a:ext cx="8382000" cy="0"/>
          </a:xfrm>
          <a:prstGeom prst="line">
            <a:avLst/>
          </a:prstGeom>
          <a:noFill/>
          <a:ln w="38100">
            <a:solidFill>
              <a:srgbClr val="0000B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6388" name="Rectangle 1"/>
          <p:cNvSpPr>
            <a:spLocks noChangeArrowheads="1"/>
          </p:cNvSpPr>
          <p:nvPr/>
        </p:nvSpPr>
        <p:spPr bwMode="auto">
          <a:xfrm>
            <a:off x="533400" y="990600"/>
            <a:ext cx="8153400" cy="470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000"/>
              <a:t>Proportional reasoning, ratios, rates, percents, vectors, matrices, network models, mathematical models, voting, selection, geometric representations, inaccessible distances, probability, expected value, analysis of statistics, conduct statistical studies, function models, multiple representations, reasoning, evaluation, communication, connections, vectors, matrices, polynomials, rational expressions, equations, inequalities, trigonometric functions, similarity, right triangles, measurement, dimension, geometric modeling, statistics, probability, interpreting data, making inferences, justifying conclusions, decision-making, numerical reasoning, probability, statistical analysis, finance, mathematical selection, modeling, algebra, geometry, trigonometry, discrete, analyze real-world numerical data, risk, return, analyze statistical summaries, make decisions, conduct statistical studies, communication, ranking, selection, modeling, predicting, evaluating, modeling change, finance, networks, geometric modeling</a:t>
            </a:r>
          </a:p>
        </p:txBody>
      </p:sp>
    </p:spTree>
    <p:extLst>
      <p:ext uri="{BB962C8B-B14F-4D97-AF65-F5344CB8AC3E}">
        <p14:creationId xmlns:p14="http://schemas.microsoft.com/office/powerpoint/2010/main" val="31877528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b="1" dirty="0" smtClean="0">
                <a:solidFill>
                  <a:srgbClr val="006600"/>
                </a:solidFill>
              </a:rPr>
              <a:t>There are serious disconnects </a:t>
            </a:r>
            <a:r>
              <a:rPr lang="en-US" b="1" dirty="0" err="1" smtClean="0">
                <a:solidFill>
                  <a:srgbClr val="006600"/>
                </a:solidFill>
              </a:rPr>
              <a:t>HS</a:t>
            </a:r>
            <a:r>
              <a:rPr lang="en-US" b="1" dirty="0" err="1" smtClean="0">
                <a:solidFill>
                  <a:srgbClr val="006600"/>
                </a:solidFill>
                <a:latin typeface="Wingdings"/>
                <a:ea typeface="Wingdings"/>
                <a:cs typeface="Wingdings"/>
                <a:sym typeface="Wingdings"/>
              </a:rPr>
              <a:t></a:t>
            </a:r>
            <a:r>
              <a:rPr lang="en-US" b="1" dirty="0" err="1" smtClean="0">
                <a:solidFill>
                  <a:srgbClr val="006600"/>
                </a:solidFill>
                <a:sym typeface="Wingdings"/>
              </a:rPr>
              <a:t>Higher</a:t>
            </a:r>
            <a:r>
              <a:rPr lang="en-US" b="1" dirty="0" smtClean="0">
                <a:solidFill>
                  <a:srgbClr val="006600"/>
                </a:solidFill>
                <a:sym typeface="Wingdings"/>
              </a:rPr>
              <a:t> Ed</a:t>
            </a:r>
            <a:endParaRPr lang="en-US" b="1" dirty="0">
              <a:solidFill>
                <a:srgbClr val="006600"/>
              </a:solidFill>
            </a:endParaRPr>
          </a:p>
        </p:txBody>
      </p:sp>
      <p:sp>
        <p:nvSpPr>
          <p:cNvPr id="8" name="Content Placeholder 7"/>
          <p:cNvSpPr>
            <a:spLocks noGrp="1"/>
          </p:cNvSpPr>
          <p:nvPr>
            <p:ph idx="1"/>
          </p:nvPr>
        </p:nvSpPr>
        <p:spPr>
          <a:xfrm>
            <a:off x="304800" y="914400"/>
            <a:ext cx="8610600" cy="5181600"/>
          </a:xfrm>
        </p:spPr>
        <p:txBody>
          <a:bodyPr/>
          <a:lstStyle/>
          <a:p>
            <a:pPr marL="457200" lvl="1" indent="0">
              <a:lnSpc>
                <a:spcPct val="110000"/>
              </a:lnSpc>
              <a:spcAft>
                <a:spcPts val="600"/>
              </a:spcAft>
              <a:buNone/>
            </a:pPr>
            <a:endParaRPr lang="en-US" sz="2200" i="1" dirty="0">
              <a:solidFill>
                <a:srgbClr val="302C24"/>
              </a:solidFill>
            </a:endParaRPr>
          </a:p>
          <a:p>
            <a:pPr marL="457200" lvl="1" indent="0">
              <a:lnSpc>
                <a:spcPct val="110000"/>
              </a:lnSpc>
              <a:spcAft>
                <a:spcPts val="600"/>
              </a:spcAft>
              <a:buNone/>
            </a:pPr>
            <a:endParaRPr lang="en-US" sz="2200" i="1" dirty="0" smtClean="0">
              <a:solidFill>
                <a:srgbClr val="302C24"/>
              </a:solidFill>
            </a:endParaRPr>
          </a:p>
          <a:p>
            <a:pPr marL="457200" lvl="1" indent="0">
              <a:lnSpc>
                <a:spcPct val="110000"/>
              </a:lnSpc>
              <a:spcAft>
                <a:spcPts val="600"/>
              </a:spcAft>
              <a:buNone/>
            </a:pPr>
            <a:endParaRPr lang="en-US" sz="2200" i="1" dirty="0">
              <a:solidFill>
                <a:srgbClr val="302C24"/>
              </a:solidFill>
            </a:endParaRPr>
          </a:p>
          <a:p>
            <a:pPr marL="457200" lvl="1" indent="0">
              <a:lnSpc>
                <a:spcPct val="110000"/>
              </a:lnSpc>
              <a:spcAft>
                <a:spcPts val="600"/>
              </a:spcAft>
              <a:buNone/>
            </a:pPr>
            <a:endParaRPr lang="en-US" sz="2200" i="1" dirty="0" smtClean="0">
              <a:solidFill>
                <a:srgbClr val="302C24"/>
              </a:solidFill>
            </a:endParaRPr>
          </a:p>
          <a:p>
            <a:pPr marL="457200" lvl="1" indent="0">
              <a:lnSpc>
                <a:spcPct val="110000"/>
              </a:lnSpc>
              <a:spcAft>
                <a:spcPts val="600"/>
              </a:spcAft>
              <a:buNone/>
            </a:pPr>
            <a:endParaRPr lang="en-US" sz="2200" i="1" dirty="0">
              <a:solidFill>
                <a:srgbClr val="302C24"/>
              </a:solidFill>
            </a:endParaRPr>
          </a:p>
          <a:p>
            <a:pPr marL="457200" lvl="1" indent="0">
              <a:lnSpc>
                <a:spcPct val="110000"/>
              </a:lnSpc>
              <a:spcAft>
                <a:spcPts val="600"/>
              </a:spcAft>
              <a:buNone/>
            </a:pPr>
            <a:endParaRPr lang="en-US" sz="2000" i="1" dirty="0">
              <a:solidFill>
                <a:srgbClr val="302C24"/>
              </a:solidFill>
            </a:endParaRPr>
          </a:p>
        </p:txBody>
      </p:sp>
      <p:sp>
        <p:nvSpPr>
          <p:cNvPr id="4" name="Slide Number Placeholder 3"/>
          <p:cNvSpPr>
            <a:spLocks noGrp="1"/>
          </p:cNvSpPr>
          <p:nvPr>
            <p:ph type="sldNum" sz="quarter" idx="12"/>
          </p:nvPr>
        </p:nvSpPr>
        <p:spPr/>
        <p:txBody>
          <a:bodyPr/>
          <a:lstStyle/>
          <a:p>
            <a:fld id="{2E755760-801E-B94C-BD4D-729510EB6590}" type="slidenum">
              <a:rPr lang="en-US" smtClean="0">
                <a:solidFill>
                  <a:srgbClr val="FFFFFF"/>
                </a:solidFill>
              </a:rPr>
              <a:pPr/>
              <a:t>3</a:t>
            </a:fld>
            <a:endParaRPr lang="en-US">
              <a:solidFill>
                <a:srgbClr val="FFFFFF"/>
              </a:solidFill>
            </a:endParaRPr>
          </a:p>
        </p:txBody>
      </p:sp>
      <p:sp>
        <p:nvSpPr>
          <p:cNvPr id="6" name="TextBox 5"/>
          <p:cNvSpPr txBox="1">
            <a:spLocks noChangeArrowheads="1"/>
          </p:cNvSpPr>
          <p:nvPr/>
        </p:nvSpPr>
        <p:spPr bwMode="auto">
          <a:xfrm>
            <a:off x="1981200" y="5943600"/>
            <a:ext cx="271227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1400" i="1" dirty="0" smtClean="0">
                <a:solidFill>
                  <a:srgbClr val="000090"/>
                </a:solidFill>
                <a:latin typeface="Calibri"/>
                <a:cs typeface="Calibri"/>
              </a:rPr>
              <a:t>Source: Complete College America</a:t>
            </a:r>
            <a:endParaRPr lang="en-US" sz="1400" i="1" dirty="0">
              <a:solidFill>
                <a:srgbClr val="000090"/>
              </a:solidFill>
              <a:latin typeface="Calibri"/>
              <a:cs typeface="Calibri"/>
            </a:endParaRPr>
          </a:p>
        </p:txBody>
      </p:sp>
      <p:pic>
        <p:nvPicPr>
          <p:cNvPr id="9" name="Picture 8" descr="Screen Shot 2013-09-11 at 7.22.34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901700"/>
            <a:ext cx="9144000" cy="5052615"/>
          </a:xfrm>
          <a:prstGeom prst="rect">
            <a:avLst/>
          </a:prstGeom>
        </p:spPr>
      </p:pic>
    </p:spTree>
    <p:extLst>
      <p:ext uri="{BB962C8B-B14F-4D97-AF65-F5344CB8AC3E}">
        <p14:creationId xmlns:p14="http://schemas.microsoft.com/office/powerpoint/2010/main" val="268055453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Number Placeholder 5"/>
          <p:cNvSpPr>
            <a:spLocks noGrp="1"/>
          </p:cNvSpPr>
          <p:nvPr>
            <p:ph type="sldNum" sz="quarter" idx="12"/>
          </p:nvPr>
        </p:nvSpPr>
        <p:spPr>
          <a:noFill/>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E4441E64-1BAC-1444-9839-B5D0982789DB}" type="slidenum">
              <a:rPr lang="en-US" sz="1200">
                <a:solidFill>
                  <a:schemeClr val="bg1"/>
                </a:solidFill>
              </a:rPr>
              <a:pPr/>
              <a:t>30</a:t>
            </a:fld>
            <a:endParaRPr lang="en-US" sz="1400" b="0"/>
          </a:p>
        </p:txBody>
      </p:sp>
      <p:sp>
        <p:nvSpPr>
          <p:cNvPr id="18434" name="Text Box 8"/>
          <p:cNvSpPr txBox="1">
            <a:spLocks noChangeArrowheads="1"/>
          </p:cNvSpPr>
          <p:nvPr/>
        </p:nvSpPr>
        <p:spPr bwMode="auto">
          <a:xfrm>
            <a:off x="381000" y="228600"/>
            <a:ext cx="7635875" cy="5191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2800">
                <a:solidFill>
                  <a:srgbClr val="0000BF"/>
                </a:solidFill>
                <a:latin typeface="ITC Officina Serif Bold" charset="0"/>
                <a:ea typeface="ＭＳ Ｐゴシック" charset="0"/>
                <a:cs typeface="ＭＳ Ｐゴシック" charset="0"/>
              </a:rPr>
              <a:t>High School Course Descriptors</a:t>
            </a:r>
            <a:endParaRPr lang="en-US">
              <a:ea typeface="ＭＳ Ｐゴシック" charset="0"/>
              <a:cs typeface="ＭＳ Ｐゴシック" charset="0"/>
            </a:endParaRPr>
          </a:p>
        </p:txBody>
      </p:sp>
      <p:sp>
        <p:nvSpPr>
          <p:cNvPr id="18435" name="Line 9"/>
          <p:cNvSpPr>
            <a:spLocks noChangeShapeType="1"/>
          </p:cNvSpPr>
          <p:nvPr/>
        </p:nvSpPr>
        <p:spPr bwMode="auto">
          <a:xfrm>
            <a:off x="304800" y="762000"/>
            <a:ext cx="8382000" cy="0"/>
          </a:xfrm>
          <a:prstGeom prst="line">
            <a:avLst/>
          </a:prstGeom>
          <a:noFill/>
          <a:ln w="38100">
            <a:solidFill>
              <a:srgbClr val="0000B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18436" name="Picture 1" descr="Screen Shot 2013-09-19 at 5.41.08 P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04800" y="1201738"/>
            <a:ext cx="8610600" cy="4195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6267641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Number Placeholder 5"/>
          <p:cNvSpPr>
            <a:spLocks noGrp="1"/>
          </p:cNvSpPr>
          <p:nvPr>
            <p:ph type="sldNum" sz="quarter" idx="12"/>
          </p:nvPr>
        </p:nvSpPr>
        <p:spPr>
          <a:noFill/>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96F6E490-AAD6-AB48-B005-EEFF33DF8298}" type="slidenum">
              <a:rPr lang="en-US" sz="1200">
                <a:solidFill>
                  <a:schemeClr val="bg1"/>
                </a:solidFill>
              </a:rPr>
              <a:pPr/>
              <a:t>31</a:t>
            </a:fld>
            <a:endParaRPr lang="en-US" sz="1400" b="0"/>
          </a:p>
        </p:txBody>
      </p:sp>
      <p:sp>
        <p:nvSpPr>
          <p:cNvPr id="20482" name="Text Box 8"/>
          <p:cNvSpPr txBox="1">
            <a:spLocks noChangeArrowheads="1"/>
          </p:cNvSpPr>
          <p:nvPr/>
        </p:nvSpPr>
        <p:spPr bwMode="auto">
          <a:xfrm>
            <a:off x="381000" y="228600"/>
            <a:ext cx="7635875" cy="5191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2800">
                <a:solidFill>
                  <a:srgbClr val="0000BF"/>
                </a:solidFill>
                <a:latin typeface="ITC Officina Serif Bold" charset="0"/>
                <a:ea typeface="ＭＳ Ｐゴシック" charset="0"/>
                <a:cs typeface="ＭＳ Ｐゴシック" charset="0"/>
              </a:rPr>
              <a:t>Higher Ed Course Descriptors</a:t>
            </a:r>
            <a:endParaRPr lang="en-US">
              <a:ea typeface="ＭＳ Ｐゴシック" charset="0"/>
              <a:cs typeface="ＭＳ Ｐゴシック" charset="0"/>
            </a:endParaRPr>
          </a:p>
        </p:txBody>
      </p:sp>
      <p:sp>
        <p:nvSpPr>
          <p:cNvPr id="20483" name="Line 9"/>
          <p:cNvSpPr>
            <a:spLocks noChangeShapeType="1"/>
          </p:cNvSpPr>
          <p:nvPr/>
        </p:nvSpPr>
        <p:spPr bwMode="auto">
          <a:xfrm>
            <a:off x="304800" y="762000"/>
            <a:ext cx="8382000" cy="0"/>
          </a:xfrm>
          <a:prstGeom prst="line">
            <a:avLst/>
          </a:prstGeom>
          <a:noFill/>
          <a:ln w="38100">
            <a:solidFill>
              <a:srgbClr val="0000B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20484" name="Picture 5" descr="870461:Users:connierichardson:Desktop:Screen Shot 2013-09-19 at 3.10.34 P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85800" y="1143000"/>
            <a:ext cx="7878763" cy="449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5956016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29" name="Picture 5" descr="Screen Shot 2013-09-19 at 5.48.32 P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838200"/>
            <a:ext cx="9144000" cy="489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0" name="Slide Number Placeholder 5"/>
          <p:cNvSpPr>
            <a:spLocks noGrp="1"/>
          </p:cNvSpPr>
          <p:nvPr>
            <p:ph type="sldNum" sz="quarter" idx="12"/>
          </p:nvPr>
        </p:nvSpPr>
        <p:spPr>
          <a:noFill/>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F27BE46A-ECDC-7042-A417-BBB6EBA0DB59}" type="slidenum">
              <a:rPr lang="en-US" sz="1200">
                <a:solidFill>
                  <a:schemeClr val="bg1"/>
                </a:solidFill>
              </a:rPr>
              <a:pPr/>
              <a:t>32</a:t>
            </a:fld>
            <a:endParaRPr lang="en-US" sz="1400" b="0"/>
          </a:p>
        </p:txBody>
      </p:sp>
      <p:sp>
        <p:nvSpPr>
          <p:cNvPr id="22531" name="Text Box 8"/>
          <p:cNvSpPr txBox="1">
            <a:spLocks noChangeArrowheads="1"/>
          </p:cNvSpPr>
          <p:nvPr/>
        </p:nvSpPr>
        <p:spPr bwMode="auto">
          <a:xfrm>
            <a:off x="381000" y="228600"/>
            <a:ext cx="7635875" cy="5191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2800">
                <a:solidFill>
                  <a:srgbClr val="0000BF"/>
                </a:solidFill>
                <a:latin typeface="ITC Officina Serif Bold" charset="0"/>
                <a:ea typeface="ＭＳ Ｐゴシック" charset="0"/>
                <a:cs typeface="ＭＳ Ｐゴシック" charset="0"/>
              </a:rPr>
              <a:t>Combined Course Descriptors</a:t>
            </a:r>
            <a:endParaRPr lang="en-US">
              <a:ea typeface="ＭＳ Ｐゴシック" charset="0"/>
              <a:cs typeface="ＭＳ Ｐゴシック" charset="0"/>
            </a:endParaRPr>
          </a:p>
        </p:txBody>
      </p:sp>
      <p:sp>
        <p:nvSpPr>
          <p:cNvPr id="22532" name="Line 9"/>
          <p:cNvSpPr>
            <a:spLocks noChangeShapeType="1"/>
          </p:cNvSpPr>
          <p:nvPr/>
        </p:nvSpPr>
        <p:spPr bwMode="auto">
          <a:xfrm>
            <a:off x="304800" y="762000"/>
            <a:ext cx="8382000" cy="0"/>
          </a:xfrm>
          <a:prstGeom prst="line">
            <a:avLst/>
          </a:prstGeom>
          <a:noFill/>
          <a:ln w="38100">
            <a:solidFill>
              <a:srgbClr val="0000B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2533" name="TextBox 8"/>
          <p:cNvSpPr txBox="1">
            <a:spLocks noChangeArrowheads="1"/>
          </p:cNvSpPr>
          <p:nvPr/>
        </p:nvSpPr>
        <p:spPr bwMode="auto">
          <a:xfrm>
            <a:off x="1185863" y="6202363"/>
            <a:ext cx="18415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endParaRPr lang="en-US"/>
          </a:p>
        </p:txBody>
      </p:sp>
    </p:spTree>
    <p:extLst>
      <p:ext uri="{BB962C8B-B14F-4D97-AF65-F5344CB8AC3E}">
        <p14:creationId xmlns:p14="http://schemas.microsoft.com/office/powerpoint/2010/main" val="17099961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Number Placeholder 5"/>
          <p:cNvSpPr>
            <a:spLocks noGrp="1"/>
          </p:cNvSpPr>
          <p:nvPr>
            <p:ph type="sldNum" sz="quarter" idx="12"/>
          </p:nvPr>
        </p:nvSpPr>
        <p:spPr>
          <a:noFill/>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FAEE92F6-6594-904D-ABE0-596441A6EFBC}" type="slidenum">
              <a:rPr lang="en-US" sz="1200">
                <a:solidFill>
                  <a:schemeClr val="bg1"/>
                </a:solidFill>
              </a:rPr>
              <a:pPr/>
              <a:t>33</a:t>
            </a:fld>
            <a:endParaRPr lang="en-US" sz="1400" b="0"/>
          </a:p>
        </p:txBody>
      </p:sp>
      <p:sp>
        <p:nvSpPr>
          <p:cNvPr id="24578" name="Text Box 8"/>
          <p:cNvSpPr txBox="1">
            <a:spLocks noChangeArrowheads="1"/>
          </p:cNvSpPr>
          <p:nvPr/>
        </p:nvSpPr>
        <p:spPr bwMode="auto">
          <a:xfrm>
            <a:off x="381000" y="228600"/>
            <a:ext cx="7635875" cy="5191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2800">
                <a:solidFill>
                  <a:srgbClr val="0000BF"/>
                </a:solidFill>
                <a:latin typeface="ITC Officina Serif Bold" charset="0"/>
                <a:ea typeface="ＭＳ Ｐゴシック" charset="0"/>
                <a:cs typeface="ＭＳ Ｐゴシック" charset="0"/>
              </a:rPr>
              <a:t>Occurrences</a:t>
            </a:r>
            <a:endParaRPr lang="en-US">
              <a:ea typeface="ＭＳ Ｐゴシック" charset="0"/>
              <a:cs typeface="ＭＳ Ｐゴシック" charset="0"/>
            </a:endParaRPr>
          </a:p>
        </p:txBody>
      </p:sp>
      <p:sp>
        <p:nvSpPr>
          <p:cNvPr id="24579" name="Line 9"/>
          <p:cNvSpPr>
            <a:spLocks noChangeShapeType="1"/>
          </p:cNvSpPr>
          <p:nvPr/>
        </p:nvSpPr>
        <p:spPr bwMode="auto">
          <a:xfrm>
            <a:off x="304800" y="762000"/>
            <a:ext cx="8382000" cy="0"/>
          </a:xfrm>
          <a:prstGeom prst="line">
            <a:avLst/>
          </a:prstGeom>
          <a:noFill/>
          <a:ln w="38100">
            <a:solidFill>
              <a:srgbClr val="0000B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aphicFrame>
        <p:nvGraphicFramePr>
          <p:cNvPr id="2" name="Table 1"/>
          <p:cNvGraphicFramePr>
            <a:graphicFrameLocks noGrp="1"/>
          </p:cNvGraphicFramePr>
          <p:nvPr/>
        </p:nvGraphicFramePr>
        <p:xfrm>
          <a:off x="228600" y="1539875"/>
          <a:ext cx="8915400" cy="3336921"/>
        </p:xfrm>
        <a:graphic>
          <a:graphicData uri="http://schemas.openxmlformats.org/drawingml/2006/table">
            <a:tbl>
              <a:tblPr firstRow="1" bandRow="1">
                <a:tableStyleId>{5C22544A-7EE6-4342-B048-85BDC9FD1C3A}</a:tableStyleId>
              </a:tblPr>
              <a:tblGrid>
                <a:gridCol w="1295400"/>
                <a:gridCol w="1447800"/>
                <a:gridCol w="1828800"/>
                <a:gridCol w="1524000"/>
                <a:gridCol w="1447800"/>
                <a:gridCol w="1371600"/>
              </a:tblGrid>
              <a:tr h="370769">
                <a:tc>
                  <a:txBody>
                    <a:bodyPr/>
                    <a:lstStyle/>
                    <a:p>
                      <a:r>
                        <a:rPr lang="en-US" sz="1800" u="sng" dirty="0" smtClean="0"/>
                        <a:t>&gt;</a:t>
                      </a:r>
                      <a:r>
                        <a:rPr lang="en-US" sz="1800" u="none" baseline="0" dirty="0" smtClean="0"/>
                        <a:t> 5 times</a:t>
                      </a:r>
                      <a:endParaRPr lang="en-US" sz="1800" u="none" dirty="0"/>
                    </a:p>
                  </a:txBody>
                  <a:tcPr marT="45711" marB="45711">
                    <a:solidFill>
                      <a:schemeClr val="tx1"/>
                    </a:solidFill>
                  </a:tcPr>
                </a:tc>
                <a:tc>
                  <a:txBody>
                    <a:bodyPr/>
                    <a:lstStyle/>
                    <a:p>
                      <a:r>
                        <a:rPr lang="en-US" sz="1800" dirty="0" smtClean="0"/>
                        <a:t>4 times</a:t>
                      </a:r>
                      <a:endParaRPr lang="en-US" sz="1800" dirty="0"/>
                    </a:p>
                  </a:txBody>
                  <a:tcPr marT="45711" marB="45711">
                    <a:solidFill>
                      <a:schemeClr val="tx1"/>
                    </a:solidFill>
                  </a:tcPr>
                </a:tc>
                <a:tc>
                  <a:txBody>
                    <a:bodyPr/>
                    <a:lstStyle/>
                    <a:p>
                      <a:r>
                        <a:rPr lang="en-US" sz="1800" dirty="0" smtClean="0"/>
                        <a:t>3 times</a:t>
                      </a:r>
                      <a:endParaRPr lang="en-US" sz="1800" dirty="0"/>
                    </a:p>
                  </a:txBody>
                  <a:tcPr marT="45711" marB="45711">
                    <a:solidFill>
                      <a:schemeClr val="tx1"/>
                    </a:solidFill>
                  </a:tcPr>
                </a:tc>
                <a:tc>
                  <a:txBody>
                    <a:bodyPr/>
                    <a:lstStyle/>
                    <a:p>
                      <a:r>
                        <a:rPr lang="en-US" sz="1800" dirty="0" smtClean="0"/>
                        <a:t>2 times</a:t>
                      </a:r>
                      <a:endParaRPr lang="en-US" sz="1800" dirty="0"/>
                    </a:p>
                  </a:txBody>
                  <a:tcPr marT="45711" marB="45711">
                    <a:solidFill>
                      <a:schemeClr val="tx1"/>
                    </a:solidFill>
                  </a:tcPr>
                </a:tc>
                <a:tc>
                  <a:txBody>
                    <a:bodyPr/>
                    <a:lstStyle/>
                    <a:p>
                      <a:r>
                        <a:rPr lang="en-US" sz="1800" dirty="0" smtClean="0"/>
                        <a:t>2 times</a:t>
                      </a:r>
                      <a:endParaRPr lang="en-US" sz="1800" dirty="0"/>
                    </a:p>
                  </a:txBody>
                  <a:tcPr marT="45711" marB="45711">
                    <a:solidFill>
                      <a:schemeClr val="tx1"/>
                    </a:solidFill>
                  </a:tcPr>
                </a:tc>
                <a:tc>
                  <a:txBody>
                    <a:bodyPr/>
                    <a:lstStyle/>
                    <a:p>
                      <a:r>
                        <a:rPr lang="en-US" sz="1800" dirty="0" smtClean="0"/>
                        <a:t>2 times</a:t>
                      </a:r>
                      <a:endParaRPr lang="en-US" sz="1800" dirty="0"/>
                    </a:p>
                  </a:txBody>
                  <a:tcPr marT="45711" marB="45711">
                    <a:solidFill>
                      <a:schemeClr val="tx1"/>
                    </a:solidFill>
                  </a:tcPr>
                </a:tc>
              </a:tr>
              <a:tr h="370769">
                <a:tc>
                  <a:txBody>
                    <a:bodyPr/>
                    <a:lstStyle/>
                    <a:p>
                      <a:pPr algn="l" fontAlgn="ctr"/>
                      <a:r>
                        <a:rPr lang="en-US" sz="1800" b="0" i="0" u="none" strike="noStrike">
                          <a:solidFill>
                            <a:srgbClr val="000000"/>
                          </a:solidFill>
                          <a:effectLst/>
                          <a:latin typeface="Times"/>
                        </a:rPr>
                        <a:t>statistics</a:t>
                      </a:r>
                    </a:p>
                  </a:txBody>
                  <a:tcPr marL="12700" marR="12700" marT="9523" marB="9523" anchor="ctr"/>
                </a:tc>
                <a:tc>
                  <a:txBody>
                    <a:bodyPr/>
                    <a:lstStyle/>
                    <a:p>
                      <a:pPr algn="l" fontAlgn="ctr"/>
                      <a:r>
                        <a:rPr lang="en-US" sz="1800" b="0" i="0" u="none" strike="noStrike">
                          <a:solidFill>
                            <a:srgbClr val="000000"/>
                          </a:solidFill>
                          <a:effectLst/>
                          <a:latin typeface="Times"/>
                        </a:rPr>
                        <a:t>data</a:t>
                      </a:r>
                    </a:p>
                  </a:txBody>
                  <a:tcPr marL="12700" marR="12700" marT="9523" marB="9523" anchor="ctr"/>
                </a:tc>
                <a:tc>
                  <a:txBody>
                    <a:bodyPr/>
                    <a:lstStyle/>
                    <a:p>
                      <a:pPr algn="l" fontAlgn="ctr"/>
                      <a:r>
                        <a:rPr lang="en-US" sz="1800" b="0" i="0" u="none" strike="noStrike">
                          <a:solidFill>
                            <a:srgbClr val="000000"/>
                          </a:solidFill>
                          <a:effectLst/>
                          <a:latin typeface="Times"/>
                        </a:rPr>
                        <a:t>communication</a:t>
                      </a:r>
                    </a:p>
                  </a:txBody>
                  <a:tcPr marL="12700" marR="12700" marT="9523" marB="9523" anchor="ctr"/>
                </a:tc>
                <a:tc>
                  <a:txBody>
                    <a:bodyPr/>
                    <a:lstStyle/>
                    <a:p>
                      <a:pPr algn="l" fontAlgn="ctr"/>
                      <a:r>
                        <a:rPr lang="en-US" sz="1800" b="0" i="0" u="none" strike="noStrike">
                          <a:solidFill>
                            <a:srgbClr val="000000"/>
                          </a:solidFill>
                          <a:effectLst/>
                          <a:latin typeface="Times"/>
                        </a:rPr>
                        <a:t>analysis</a:t>
                      </a:r>
                    </a:p>
                  </a:txBody>
                  <a:tcPr marL="12700" marR="12700" marT="9523" marB="9523" anchor="ctr"/>
                </a:tc>
                <a:tc>
                  <a:txBody>
                    <a:bodyPr/>
                    <a:lstStyle/>
                    <a:p>
                      <a:pPr algn="l" fontAlgn="ctr"/>
                      <a:r>
                        <a:rPr lang="en-US" sz="1800" b="0" i="0" u="none" strike="noStrike">
                          <a:solidFill>
                            <a:srgbClr val="000000"/>
                          </a:solidFill>
                          <a:effectLst/>
                          <a:latin typeface="Times"/>
                        </a:rPr>
                        <a:t>interpreting</a:t>
                      </a:r>
                    </a:p>
                  </a:txBody>
                  <a:tcPr marL="12700" marR="12700" marT="9523" marB="9523" anchor="ctr"/>
                </a:tc>
                <a:tc>
                  <a:txBody>
                    <a:bodyPr/>
                    <a:lstStyle/>
                    <a:p>
                      <a:pPr algn="l" fontAlgn="ctr"/>
                      <a:r>
                        <a:rPr lang="en-US" sz="1800" b="0" i="0" u="none" strike="noStrike" dirty="0">
                          <a:solidFill>
                            <a:srgbClr val="000000"/>
                          </a:solidFill>
                          <a:effectLst/>
                          <a:latin typeface="Times"/>
                        </a:rPr>
                        <a:t>exponential</a:t>
                      </a:r>
                    </a:p>
                  </a:txBody>
                  <a:tcPr marL="12700" marR="12700" marT="9523" marB="9523" anchor="ctr"/>
                </a:tc>
              </a:tr>
              <a:tr h="370769">
                <a:tc>
                  <a:txBody>
                    <a:bodyPr/>
                    <a:lstStyle/>
                    <a:p>
                      <a:pPr algn="l" fontAlgn="ctr"/>
                      <a:r>
                        <a:rPr lang="en-US" sz="1800" b="0" i="0" u="none" strike="noStrike">
                          <a:solidFill>
                            <a:srgbClr val="000000"/>
                          </a:solidFill>
                          <a:effectLst/>
                          <a:latin typeface="Times"/>
                        </a:rPr>
                        <a:t>probability</a:t>
                      </a:r>
                    </a:p>
                  </a:txBody>
                  <a:tcPr marL="12700" marR="12700" marT="9523" marB="9523" anchor="ctr"/>
                </a:tc>
                <a:tc>
                  <a:txBody>
                    <a:bodyPr/>
                    <a:lstStyle/>
                    <a:p>
                      <a:pPr algn="l" fontAlgn="ctr"/>
                      <a:r>
                        <a:rPr lang="en-US" sz="1800" b="0" i="0" u="none" strike="noStrike">
                          <a:solidFill>
                            <a:srgbClr val="000000"/>
                          </a:solidFill>
                          <a:effectLst/>
                          <a:latin typeface="Times"/>
                        </a:rPr>
                        <a:t>finance</a:t>
                      </a:r>
                    </a:p>
                  </a:txBody>
                  <a:tcPr marL="12700" marR="12700" marT="9523" marB="9523" anchor="ctr"/>
                </a:tc>
                <a:tc>
                  <a:txBody>
                    <a:bodyPr/>
                    <a:lstStyle/>
                    <a:p>
                      <a:pPr algn="l" fontAlgn="ctr"/>
                      <a:r>
                        <a:rPr lang="en-US" sz="1800" b="0" i="0" u="none" strike="noStrike">
                          <a:solidFill>
                            <a:srgbClr val="000000"/>
                          </a:solidFill>
                          <a:effectLst/>
                          <a:latin typeface="Times"/>
                        </a:rPr>
                        <a:t>consumer</a:t>
                      </a:r>
                    </a:p>
                  </a:txBody>
                  <a:tcPr marL="12700" marR="12700" marT="9523" marB="9523" anchor="ctr"/>
                </a:tc>
                <a:tc>
                  <a:txBody>
                    <a:bodyPr/>
                    <a:lstStyle/>
                    <a:p>
                      <a:pPr algn="l" fontAlgn="ctr"/>
                      <a:r>
                        <a:rPr lang="en-US" sz="1800" b="0" i="0" u="none" strike="noStrike">
                          <a:solidFill>
                            <a:srgbClr val="000000"/>
                          </a:solidFill>
                          <a:effectLst/>
                          <a:latin typeface="Times"/>
                        </a:rPr>
                        <a:t>analyze</a:t>
                      </a:r>
                    </a:p>
                  </a:txBody>
                  <a:tcPr marL="12700" marR="12700" marT="9523" marB="9523" anchor="ctr"/>
                </a:tc>
                <a:tc>
                  <a:txBody>
                    <a:bodyPr/>
                    <a:lstStyle/>
                    <a:p>
                      <a:pPr algn="l" fontAlgn="ctr"/>
                      <a:r>
                        <a:rPr lang="en-US" sz="1800" b="0" i="0" u="none" strike="noStrike">
                          <a:solidFill>
                            <a:srgbClr val="000000"/>
                          </a:solidFill>
                          <a:effectLst/>
                          <a:latin typeface="Times"/>
                        </a:rPr>
                        <a:t>linear</a:t>
                      </a:r>
                    </a:p>
                  </a:txBody>
                  <a:tcPr marL="12700" marR="12700" marT="9523" marB="9523" anchor="ctr"/>
                </a:tc>
                <a:tc>
                  <a:txBody>
                    <a:bodyPr/>
                    <a:lstStyle/>
                    <a:p>
                      <a:pPr algn="l" fontAlgn="ctr"/>
                      <a:r>
                        <a:rPr lang="en-US" sz="1800" b="0" i="0" u="none" strike="noStrike" dirty="0">
                          <a:solidFill>
                            <a:srgbClr val="000000"/>
                          </a:solidFill>
                          <a:effectLst/>
                          <a:latin typeface="Times"/>
                        </a:rPr>
                        <a:t>functions</a:t>
                      </a:r>
                    </a:p>
                  </a:txBody>
                  <a:tcPr marL="12700" marR="12700" marT="9523" marB="9523" anchor="ctr"/>
                </a:tc>
              </a:tr>
              <a:tr h="370769">
                <a:tc>
                  <a:txBody>
                    <a:bodyPr/>
                    <a:lstStyle/>
                    <a:p>
                      <a:pPr algn="l" fontAlgn="ctr"/>
                      <a:r>
                        <a:rPr lang="en-US" sz="1800" b="0" i="0" u="none" strike="noStrike">
                          <a:solidFill>
                            <a:srgbClr val="000000"/>
                          </a:solidFill>
                          <a:effectLst/>
                          <a:latin typeface="Times"/>
                        </a:rPr>
                        <a:t>modeling</a:t>
                      </a:r>
                    </a:p>
                  </a:txBody>
                  <a:tcPr marL="12700" marR="12700" marT="9523" marB="9523" anchor="ctr"/>
                </a:tc>
                <a:tc>
                  <a:txBody>
                    <a:bodyPr/>
                    <a:lstStyle/>
                    <a:p>
                      <a:pPr algn="l" fontAlgn="ctr"/>
                      <a:r>
                        <a:rPr lang="en-US" sz="1800" b="0" i="0" u="none" strike="noStrike">
                          <a:solidFill>
                            <a:srgbClr val="000000"/>
                          </a:solidFill>
                          <a:effectLst/>
                          <a:latin typeface="Times"/>
                        </a:rPr>
                        <a:t>geometric</a:t>
                      </a:r>
                    </a:p>
                  </a:txBody>
                  <a:tcPr marL="12700" marR="12700" marT="9523" marB="9523" anchor="ctr"/>
                </a:tc>
                <a:tc>
                  <a:txBody>
                    <a:bodyPr/>
                    <a:lstStyle/>
                    <a:p>
                      <a:pPr algn="l" fontAlgn="ctr"/>
                      <a:r>
                        <a:rPr lang="en-US" sz="1800" b="0" i="0" u="none" strike="noStrike">
                          <a:solidFill>
                            <a:srgbClr val="000000"/>
                          </a:solidFill>
                          <a:effectLst/>
                          <a:latin typeface="Times"/>
                        </a:rPr>
                        <a:t>mathematics</a:t>
                      </a:r>
                    </a:p>
                  </a:txBody>
                  <a:tcPr marL="12700" marR="12700" marT="9523" marB="9523" anchor="ctr"/>
                </a:tc>
                <a:tc>
                  <a:txBody>
                    <a:bodyPr/>
                    <a:lstStyle/>
                    <a:p>
                      <a:pPr algn="l" fontAlgn="ctr"/>
                      <a:r>
                        <a:rPr lang="en-US" sz="1800" b="0" i="0" u="none" strike="noStrike">
                          <a:solidFill>
                            <a:srgbClr val="000000"/>
                          </a:solidFill>
                          <a:effectLst/>
                          <a:latin typeface="Times"/>
                        </a:rPr>
                        <a:t>applications</a:t>
                      </a:r>
                    </a:p>
                  </a:txBody>
                  <a:tcPr marL="12700" marR="12700" marT="9523" marB="9523" anchor="ctr"/>
                </a:tc>
                <a:tc>
                  <a:txBody>
                    <a:bodyPr/>
                    <a:lstStyle/>
                    <a:p>
                      <a:pPr algn="l" fontAlgn="ctr"/>
                      <a:r>
                        <a:rPr lang="en-US" sz="1800" b="0" i="0" u="none" strike="noStrike">
                          <a:solidFill>
                            <a:srgbClr val="000000"/>
                          </a:solidFill>
                          <a:effectLst/>
                          <a:latin typeface="Times"/>
                        </a:rPr>
                        <a:t>logic</a:t>
                      </a:r>
                    </a:p>
                  </a:txBody>
                  <a:tcPr marL="12700" marR="12700" marT="9523" marB="9523" anchor="ctr"/>
                </a:tc>
                <a:tc>
                  <a:txBody>
                    <a:bodyPr/>
                    <a:lstStyle/>
                    <a:p>
                      <a:pPr algn="l" fontAlgn="ctr"/>
                      <a:r>
                        <a:rPr lang="en-US" sz="1800" b="0" i="0" u="none" strike="noStrike" dirty="0">
                          <a:solidFill>
                            <a:srgbClr val="000000"/>
                          </a:solidFill>
                          <a:effectLst/>
                          <a:latin typeface="Times"/>
                        </a:rPr>
                        <a:t>inequalities</a:t>
                      </a:r>
                    </a:p>
                  </a:txBody>
                  <a:tcPr marL="12700" marR="12700" marT="9523" marB="9523" anchor="ctr"/>
                </a:tc>
              </a:tr>
              <a:tr h="370769">
                <a:tc>
                  <a:txBody>
                    <a:bodyPr/>
                    <a:lstStyle/>
                    <a:p>
                      <a:pPr algn="l" fontAlgn="ctr"/>
                      <a:r>
                        <a:rPr lang="en-US" sz="1800" b="0" i="0" u="none" strike="noStrike">
                          <a:solidFill>
                            <a:srgbClr val="000000"/>
                          </a:solidFill>
                          <a:effectLst/>
                          <a:latin typeface="Times"/>
                        </a:rPr>
                        <a:t>models</a:t>
                      </a:r>
                    </a:p>
                  </a:txBody>
                  <a:tcPr marL="12700" marR="12700" marT="9523" marB="9523" anchor="ctr"/>
                </a:tc>
                <a:tc>
                  <a:txBody>
                    <a:bodyPr/>
                    <a:lstStyle/>
                    <a:p>
                      <a:pPr algn="l" fontAlgn="ctr"/>
                      <a:r>
                        <a:rPr lang="en-US" sz="1800" b="0" i="0" u="none" strike="noStrike">
                          <a:solidFill>
                            <a:srgbClr val="000000"/>
                          </a:solidFill>
                          <a:effectLst/>
                          <a:latin typeface="Times"/>
                        </a:rPr>
                        <a:t>geometry</a:t>
                      </a:r>
                    </a:p>
                  </a:txBody>
                  <a:tcPr marL="12700" marR="12700" marT="9523" marB="9523" anchor="ctr"/>
                </a:tc>
                <a:tc>
                  <a:txBody>
                    <a:bodyPr/>
                    <a:lstStyle/>
                    <a:p>
                      <a:pPr algn="l" fontAlgn="ctr"/>
                      <a:r>
                        <a:rPr lang="en-US" sz="1800" b="0" i="0" u="none" strike="noStrike">
                          <a:solidFill>
                            <a:srgbClr val="000000"/>
                          </a:solidFill>
                          <a:effectLst/>
                          <a:latin typeface="Times"/>
                        </a:rPr>
                        <a:t>measurement</a:t>
                      </a:r>
                    </a:p>
                  </a:txBody>
                  <a:tcPr marL="12700" marR="12700" marT="9523" marB="9523" anchor="ctr"/>
                </a:tc>
                <a:tc>
                  <a:txBody>
                    <a:bodyPr/>
                    <a:lstStyle/>
                    <a:p>
                      <a:pPr algn="l" fontAlgn="ctr"/>
                      <a:r>
                        <a:rPr lang="en-US" sz="1800" b="0" i="0" u="none" strike="noStrike">
                          <a:solidFill>
                            <a:srgbClr val="000000"/>
                          </a:solidFill>
                          <a:effectLst/>
                          <a:latin typeface="Times"/>
                        </a:rPr>
                        <a:t>change</a:t>
                      </a:r>
                    </a:p>
                  </a:txBody>
                  <a:tcPr marL="12700" marR="12700" marT="9523" marB="9523" anchor="ctr"/>
                </a:tc>
                <a:tc>
                  <a:txBody>
                    <a:bodyPr/>
                    <a:lstStyle/>
                    <a:p>
                      <a:pPr algn="l" fontAlgn="ctr"/>
                      <a:r>
                        <a:rPr lang="en-US" sz="1800" b="0" i="0" u="none" strike="noStrike">
                          <a:solidFill>
                            <a:srgbClr val="000000"/>
                          </a:solidFill>
                          <a:effectLst/>
                          <a:latin typeface="Times"/>
                        </a:rPr>
                        <a:t>making</a:t>
                      </a:r>
                    </a:p>
                  </a:txBody>
                  <a:tcPr marL="12700" marR="12700" marT="9523" marB="9523" anchor="ctr"/>
                </a:tc>
                <a:tc>
                  <a:txBody>
                    <a:bodyPr/>
                    <a:lstStyle/>
                    <a:p>
                      <a:pPr algn="l" fontAlgn="ctr"/>
                      <a:r>
                        <a:rPr lang="en-US" sz="1800" b="0" i="0" u="none" strike="noStrike" dirty="0">
                          <a:solidFill>
                            <a:srgbClr val="000000"/>
                          </a:solidFill>
                          <a:effectLst/>
                          <a:latin typeface="Times"/>
                        </a:rPr>
                        <a:t>information</a:t>
                      </a:r>
                    </a:p>
                  </a:txBody>
                  <a:tcPr marL="12700" marR="12700" marT="9523" marB="9523" anchor="ctr"/>
                </a:tc>
              </a:tr>
              <a:tr h="370769">
                <a:tc>
                  <a:txBody>
                    <a:bodyPr/>
                    <a:lstStyle/>
                    <a:p>
                      <a:pPr algn="l" fontAlgn="ctr"/>
                      <a:r>
                        <a:rPr lang="en-US" sz="1800" b="0" i="0" u="none" strike="noStrike">
                          <a:solidFill>
                            <a:srgbClr val="000000"/>
                          </a:solidFill>
                          <a:effectLst/>
                          <a:latin typeface="Times"/>
                        </a:rPr>
                        <a:t>reasoning</a:t>
                      </a:r>
                    </a:p>
                  </a:txBody>
                  <a:tcPr marL="12700" marR="12700" marT="9523" marB="9523" anchor="ctr"/>
                </a:tc>
                <a:tc>
                  <a:txBody>
                    <a:bodyPr/>
                    <a:lstStyle/>
                    <a:p>
                      <a:pPr algn="l" fontAlgn="ctr"/>
                      <a:r>
                        <a:rPr lang="en-US" sz="1800" b="0" i="0" u="none" strike="noStrike" dirty="0">
                          <a:solidFill>
                            <a:srgbClr val="000000"/>
                          </a:solidFill>
                          <a:effectLst/>
                          <a:latin typeface="Times"/>
                        </a:rPr>
                        <a:t>mathematical</a:t>
                      </a:r>
                    </a:p>
                  </a:txBody>
                  <a:tcPr marL="12700" marR="12700" marT="9523" marB="9523" anchor="ctr"/>
                </a:tc>
                <a:tc>
                  <a:txBody>
                    <a:bodyPr/>
                    <a:lstStyle/>
                    <a:p>
                      <a:pPr algn="l" fontAlgn="ctr"/>
                      <a:r>
                        <a:rPr lang="en-US" sz="1800" b="0" i="0" u="none" strike="noStrike">
                          <a:solidFill>
                            <a:srgbClr val="000000"/>
                          </a:solidFill>
                          <a:effectLst/>
                          <a:latin typeface="Times"/>
                        </a:rPr>
                        <a:t>percentages</a:t>
                      </a:r>
                    </a:p>
                  </a:txBody>
                  <a:tcPr marL="12700" marR="12700" marT="9523" marB="9523" anchor="ctr"/>
                </a:tc>
                <a:tc>
                  <a:txBody>
                    <a:bodyPr/>
                    <a:lstStyle/>
                    <a:p>
                      <a:pPr algn="l" fontAlgn="ctr"/>
                      <a:r>
                        <a:rPr lang="en-US" sz="1800" b="0" i="0" u="none" strike="noStrike">
                          <a:solidFill>
                            <a:srgbClr val="000000"/>
                          </a:solidFill>
                          <a:effectLst/>
                          <a:latin typeface="Times"/>
                        </a:rPr>
                        <a:t>conclusions</a:t>
                      </a:r>
                    </a:p>
                  </a:txBody>
                  <a:tcPr marL="12700" marR="12700" marT="9523" marB="9523" anchor="ctr"/>
                </a:tc>
                <a:tc>
                  <a:txBody>
                    <a:bodyPr/>
                    <a:lstStyle/>
                    <a:p>
                      <a:pPr algn="l" fontAlgn="ctr"/>
                      <a:r>
                        <a:rPr lang="en-US" sz="1800" b="0" i="0" u="none" strike="noStrike">
                          <a:solidFill>
                            <a:srgbClr val="000000"/>
                          </a:solidFill>
                          <a:effectLst/>
                          <a:latin typeface="Times"/>
                        </a:rPr>
                        <a:t>matrices</a:t>
                      </a:r>
                    </a:p>
                  </a:txBody>
                  <a:tcPr marL="12700" marR="12700" marT="9523" marB="9523" anchor="ctr"/>
                </a:tc>
                <a:tc>
                  <a:txBody>
                    <a:bodyPr/>
                    <a:lstStyle/>
                    <a:p>
                      <a:pPr algn="l" fontAlgn="ctr"/>
                      <a:r>
                        <a:rPr lang="en-US" sz="1800" b="0" i="0" u="none" strike="noStrike">
                          <a:solidFill>
                            <a:srgbClr val="000000"/>
                          </a:solidFill>
                          <a:effectLst/>
                          <a:latin typeface="Times"/>
                        </a:rPr>
                        <a:t>proportion</a:t>
                      </a:r>
                    </a:p>
                  </a:txBody>
                  <a:tcPr marL="12700" marR="12700" marT="9523" marB="9523" anchor="ctr"/>
                </a:tc>
              </a:tr>
              <a:tr h="370769">
                <a:tc>
                  <a:txBody>
                    <a:bodyPr/>
                    <a:lstStyle/>
                    <a:p>
                      <a:pPr algn="l" fontAlgn="ctr"/>
                      <a:r>
                        <a:rPr lang="en-US" sz="1800" b="0" i="0" u="none" strike="noStrike">
                          <a:solidFill>
                            <a:srgbClr val="000000"/>
                          </a:solidFill>
                          <a:effectLst/>
                          <a:latin typeface="Times"/>
                        </a:rPr>
                        <a:t>statistical</a:t>
                      </a:r>
                    </a:p>
                  </a:txBody>
                  <a:tcPr marL="12700" marR="12700" marT="9523" marB="9523" anchor="ctr"/>
                </a:tc>
                <a:tc>
                  <a:txBody>
                    <a:bodyPr/>
                    <a:lstStyle/>
                    <a:p>
                      <a:endParaRPr lang="en-US" sz="1800" dirty="0"/>
                    </a:p>
                  </a:txBody>
                  <a:tcPr marT="45711" marB="45711"/>
                </a:tc>
                <a:tc>
                  <a:txBody>
                    <a:bodyPr/>
                    <a:lstStyle/>
                    <a:p>
                      <a:pPr algn="l" fontAlgn="ctr"/>
                      <a:r>
                        <a:rPr lang="en-US" sz="1800" b="0" i="0" u="none" strike="noStrike">
                          <a:solidFill>
                            <a:srgbClr val="000000"/>
                          </a:solidFill>
                          <a:effectLst/>
                          <a:latin typeface="Times"/>
                        </a:rPr>
                        <a:t>rates</a:t>
                      </a:r>
                    </a:p>
                  </a:txBody>
                  <a:tcPr marL="12700" marR="12700" marT="9523" marB="9523" anchor="ctr"/>
                </a:tc>
                <a:tc>
                  <a:txBody>
                    <a:bodyPr/>
                    <a:lstStyle/>
                    <a:p>
                      <a:pPr algn="l" fontAlgn="ctr"/>
                      <a:r>
                        <a:rPr lang="en-US" sz="1800" b="0" i="0" u="none" strike="noStrike">
                          <a:solidFill>
                            <a:srgbClr val="000000"/>
                          </a:solidFill>
                          <a:effectLst/>
                          <a:latin typeface="Times"/>
                        </a:rPr>
                        <a:t>conduct</a:t>
                      </a:r>
                    </a:p>
                  </a:txBody>
                  <a:tcPr marL="12700" marR="12700" marT="9523" marB="9523" anchor="ctr"/>
                </a:tc>
                <a:tc>
                  <a:txBody>
                    <a:bodyPr/>
                    <a:lstStyle/>
                    <a:p>
                      <a:pPr algn="l" fontAlgn="ctr"/>
                      <a:r>
                        <a:rPr lang="en-US" sz="1800" b="0" i="0" u="none" strike="noStrike">
                          <a:solidFill>
                            <a:srgbClr val="000000"/>
                          </a:solidFill>
                          <a:effectLst/>
                          <a:latin typeface="Times"/>
                        </a:rPr>
                        <a:t>number</a:t>
                      </a:r>
                    </a:p>
                  </a:txBody>
                  <a:tcPr marL="12700" marR="12700" marT="9523" marB="9523" anchor="ctr"/>
                </a:tc>
                <a:tc>
                  <a:txBody>
                    <a:bodyPr/>
                    <a:lstStyle/>
                    <a:p>
                      <a:pPr algn="l" fontAlgn="ctr"/>
                      <a:r>
                        <a:rPr lang="en-US" sz="1800" b="0" i="0" u="none" strike="noStrike">
                          <a:solidFill>
                            <a:srgbClr val="000000"/>
                          </a:solidFill>
                          <a:effectLst/>
                          <a:latin typeface="Times"/>
                        </a:rPr>
                        <a:t>studies</a:t>
                      </a:r>
                    </a:p>
                  </a:txBody>
                  <a:tcPr marL="12700" marR="12700" marT="9523" marB="9523" anchor="ctr"/>
                </a:tc>
              </a:tr>
              <a:tr h="370769">
                <a:tc>
                  <a:txBody>
                    <a:bodyPr/>
                    <a:lstStyle/>
                    <a:p>
                      <a:pPr algn="l" fontAlgn="ctr"/>
                      <a:r>
                        <a:rPr lang="en-US" sz="1800" b="0" i="0" u="none" strike="noStrike" dirty="0">
                          <a:solidFill>
                            <a:srgbClr val="000000"/>
                          </a:solidFill>
                          <a:effectLst/>
                          <a:latin typeface="Times"/>
                        </a:rPr>
                        <a:t>theory</a:t>
                      </a:r>
                    </a:p>
                  </a:txBody>
                  <a:tcPr marL="12700" marR="12700" marT="9523" marB="9523" anchor="ctr"/>
                </a:tc>
                <a:tc>
                  <a:txBody>
                    <a:bodyPr/>
                    <a:lstStyle/>
                    <a:p>
                      <a:endParaRPr lang="en-US" sz="1800" dirty="0"/>
                    </a:p>
                  </a:txBody>
                  <a:tcPr marT="45711" marB="45711"/>
                </a:tc>
                <a:tc>
                  <a:txBody>
                    <a:bodyPr/>
                    <a:lstStyle/>
                    <a:p>
                      <a:pPr algn="l" fontAlgn="ctr"/>
                      <a:r>
                        <a:rPr lang="en-US" sz="1800" b="0" i="0" u="none" strike="noStrike">
                          <a:solidFill>
                            <a:srgbClr val="000000"/>
                          </a:solidFill>
                          <a:effectLst/>
                          <a:latin typeface="Times"/>
                        </a:rPr>
                        <a:t>representations</a:t>
                      </a:r>
                    </a:p>
                  </a:txBody>
                  <a:tcPr marL="12700" marR="12700" marT="9523" marB="9523" anchor="ctr"/>
                </a:tc>
                <a:tc>
                  <a:txBody>
                    <a:bodyPr/>
                    <a:lstStyle/>
                    <a:p>
                      <a:pPr algn="l" fontAlgn="ctr"/>
                      <a:r>
                        <a:rPr lang="en-US" sz="1800" b="0" i="0" u="none" strike="noStrike">
                          <a:solidFill>
                            <a:srgbClr val="000000"/>
                          </a:solidFill>
                          <a:effectLst/>
                          <a:latin typeface="Times"/>
                        </a:rPr>
                        <a:t>decision</a:t>
                      </a:r>
                    </a:p>
                  </a:txBody>
                  <a:tcPr marL="12700" marR="12700" marT="9523" marB="9523" anchor="ctr"/>
                </a:tc>
                <a:tc>
                  <a:txBody>
                    <a:bodyPr/>
                    <a:lstStyle/>
                    <a:p>
                      <a:pPr algn="l" fontAlgn="ctr"/>
                      <a:r>
                        <a:rPr lang="en-US" sz="1800" b="0" i="0" u="none" strike="noStrike">
                          <a:solidFill>
                            <a:srgbClr val="000000"/>
                          </a:solidFill>
                          <a:effectLst/>
                          <a:latin typeface="Times"/>
                        </a:rPr>
                        <a:t>of</a:t>
                      </a:r>
                    </a:p>
                  </a:txBody>
                  <a:tcPr marL="12700" marR="12700" marT="9523" marB="9523" anchor="ctr"/>
                </a:tc>
                <a:tc>
                  <a:txBody>
                    <a:bodyPr/>
                    <a:lstStyle/>
                    <a:p>
                      <a:pPr algn="l" fontAlgn="ctr"/>
                      <a:r>
                        <a:rPr lang="en-US" sz="1800" b="0" i="0" u="none" strike="noStrike">
                          <a:solidFill>
                            <a:srgbClr val="000000"/>
                          </a:solidFill>
                          <a:effectLst/>
                          <a:latin typeface="Times"/>
                        </a:rPr>
                        <a:t>systems</a:t>
                      </a:r>
                    </a:p>
                  </a:txBody>
                  <a:tcPr marL="12700" marR="12700" marT="9523" marB="9523" anchor="ctr"/>
                </a:tc>
              </a:tr>
              <a:tr h="370769">
                <a:tc>
                  <a:txBody>
                    <a:bodyPr/>
                    <a:lstStyle/>
                    <a:p>
                      <a:endParaRPr lang="en-US" sz="1800" dirty="0"/>
                    </a:p>
                  </a:txBody>
                  <a:tcPr marT="45711" marB="45711"/>
                </a:tc>
                <a:tc>
                  <a:txBody>
                    <a:bodyPr/>
                    <a:lstStyle/>
                    <a:p>
                      <a:endParaRPr lang="en-US" sz="1800" dirty="0"/>
                    </a:p>
                  </a:txBody>
                  <a:tcPr marT="45711" marB="45711"/>
                </a:tc>
                <a:tc>
                  <a:txBody>
                    <a:bodyPr/>
                    <a:lstStyle/>
                    <a:p>
                      <a:pPr algn="l" fontAlgn="ctr"/>
                      <a:r>
                        <a:rPr lang="en-US" sz="1800" b="0" i="0" u="none" strike="noStrike" dirty="0">
                          <a:solidFill>
                            <a:srgbClr val="000000"/>
                          </a:solidFill>
                          <a:effectLst/>
                          <a:latin typeface="Times"/>
                        </a:rPr>
                        <a:t>selection</a:t>
                      </a:r>
                    </a:p>
                  </a:txBody>
                  <a:tcPr marL="12700" marR="12700" marT="9523" marB="9523" anchor="ctr"/>
                </a:tc>
                <a:tc>
                  <a:txBody>
                    <a:bodyPr/>
                    <a:lstStyle/>
                    <a:p>
                      <a:pPr algn="l" fontAlgn="ctr"/>
                      <a:r>
                        <a:rPr lang="en-US" sz="1800" b="0" i="0" u="none" strike="noStrike">
                          <a:solidFill>
                            <a:srgbClr val="000000"/>
                          </a:solidFill>
                          <a:effectLst/>
                          <a:latin typeface="Times"/>
                        </a:rPr>
                        <a:t>equations</a:t>
                      </a:r>
                    </a:p>
                  </a:txBody>
                  <a:tcPr marL="12700" marR="12700" marT="9523" marB="9523" anchor="ctr"/>
                </a:tc>
                <a:tc>
                  <a:txBody>
                    <a:bodyPr/>
                    <a:lstStyle/>
                    <a:p>
                      <a:pPr algn="l" fontAlgn="ctr"/>
                      <a:r>
                        <a:rPr lang="en-US" sz="1800" b="0" i="0" u="none" strike="noStrike" dirty="0">
                          <a:solidFill>
                            <a:srgbClr val="000000"/>
                          </a:solidFill>
                          <a:effectLst/>
                          <a:latin typeface="Times"/>
                        </a:rPr>
                        <a:t>processing</a:t>
                      </a:r>
                    </a:p>
                  </a:txBody>
                  <a:tcPr marL="12700" marR="12700" marT="9523" marB="9523" anchor="ctr"/>
                </a:tc>
                <a:tc>
                  <a:txBody>
                    <a:bodyPr/>
                    <a:lstStyle/>
                    <a:p>
                      <a:pPr algn="l" fontAlgn="ctr"/>
                      <a:r>
                        <a:rPr lang="en-US" sz="1800" b="0" i="0" u="none" strike="noStrike" dirty="0">
                          <a:solidFill>
                            <a:srgbClr val="000000"/>
                          </a:solidFill>
                          <a:effectLst/>
                          <a:latin typeface="Times"/>
                        </a:rPr>
                        <a:t>vectors</a:t>
                      </a:r>
                    </a:p>
                  </a:txBody>
                  <a:tcPr marL="12700" marR="12700" marT="9523" marB="9523" anchor="ctr"/>
                </a:tc>
              </a:tr>
            </a:tbl>
          </a:graphicData>
        </a:graphic>
      </p:graphicFrame>
    </p:spTree>
    <p:extLst>
      <p:ext uri="{BB962C8B-B14F-4D97-AF65-F5344CB8AC3E}">
        <p14:creationId xmlns:p14="http://schemas.microsoft.com/office/powerpoint/2010/main" val="176042193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Number Placeholder 5"/>
          <p:cNvSpPr>
            <a:spLocks noGrp="1"/>
          </p:cNvSpPr>
          <p:nvPr>
            <p:ph type="sldNum" sz="quarter" idx="12"/>
          </p:nvPr>
        </p:nvSpPr>
        <p:spPr>
          <a:noFill/>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938FAC3C-3DA0-5644-A3C7-B6EA60FC1F56}" type="slidenum">
              <a:rPr lang="en-US" sz="1200">
                <a:solidFill>
                  <a:schemeClr val="bg1"/>
                </a:solidFill>
              </a:rPr>
              <a:pPr/>
              <a:t>34</a:t>
            </a:fld>
            <a:endParaRPr lang="en-US" sz="1400" b="0"/>
          </a:p>
        </p:txBody>
      </p:sp>
      <p:sp>
        <p:nvSpPr>
          <p:cNvPr id="26626" name="Text Box 8"/>
          <p:cNvSpPr txBox="1">
            <a:spLocks noChangeArrowheads="1"/>
          </p:cNvSpPr>
          <p:nvPr/>
        </p:nvSpPr>
        <p:spPr bwMode="auto">
          <a:xfrm>
            <a:off x="381000" y="228600"/>
            <a:ext cx="7635875" cy="5191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2800">
                <a:solidFill>
                  <a:srgbClr val="0000BF"/>
                </a:solidFill>
                <a:latin typeface="ITC Officina Serif Bold" charset="0"/>
                <a:ea typeface="ＭＳ Ｐゴシック" charset="0"/>
                <a:cs typeface="ＭＳ Ｐゴシック" charset="0"/>
              </a:rPr>
              <a:t>Single Occurrences</a:t>
            </a:r>
            <a:endParaRPr lang="en-US">
              <a:ea typeface="ＭＳ Ｐゴシック" charset="0"/>
              <a:cs typeface="ＭＳ Ｐゴシック" charset="0"/>
            </a:endParaRPr>
          </a:p>
        </p:txBody>
      </p:sp>
      <p:sp>
        <p:nvSpPr>
          <p:cNvPr id="26627" name="Line 9"/>
          <p:cNvSpPr>
            <a:spLocks noChangeShapeType="1"/>
          </p:cNvSpPr>
          <p:nvPr/>
        </p:nvSpPr>
        <p:spPr bwMode="auto">
          <a:xfrm>
            <a:off x="304800" y="762000"/>
            <a:ext cx="8382000" cy="0"/>
          </a:xfrm>
          <a:prstGeom prst="line">
            <a:avLst/>
          </a:prstGeom>
          <a:noFill/>
          <a:ln w="38100">
            <a:solidFill>
              <a:srgbClr val="0000B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aphicFrame>
        <p:nvGraphicFramePr>
          <p:cNvPr id="2" name="Table 1"/>
          <p:cNvGraphicFramePr>
            <a:graphicFrameLocks noGrp="1"/>
          </p:cNvGraphicFramePr>
          <p:nvPr/>
        </p:nvGraphicFramePr>
        <p:xfrm>
          <a:off x="228600" y="990600"/>
          <a:ext cx="8915400" cy="4449768"/>
        </p:xfrm>
        <a:graphic>
          <a:graphicData uri="http://schemas.openxmlformats.org/drawingml/2006/table">
            <a:tbl>
              <a:tblPr firstRow="1" bandRow="1">
                <a:tableStyleId>{5C22544A-7EE6-4342-B048-85BDC9FD1C3A}</a:tableStyleId>
              </a:tblPr>
              <a:tblGrid>
                <a:gridCol w="1485900"/>
                <a:gridCol w="1485900"/>
                <a:gridCol w="1485900"/>
                <a:gridCol w="1485900"/>
                <a:gridCol w="1485900"/>
                <a:gridCol w="1485900"/>
              </a:tblGrid>
              <a:tr h="370814">
                <a:tc>
                  <a:txBody>
                    <a:bodyPr/>
                    <a:lstStyle/>
                    <a:p>
                      <a:pPr algn="l" fontAlgn="ctr"/>
                      <a:r>
                        <a:rPr lang="en-US" sz="1000" b="0" i="0" u="none" strike="noStrike" dirty="0">
                          <a:solidFill>
                            <a:srgbClr val="000000"/>
                          </a:solidFill>
                          <a:effectLst/>
                          <a:latin typeface="Times"/>
                        </a:rPr>
                        <a:t>algebra</a:t>
                      </a:r>
                    </a:p>
                  </a:txBody>
                  <a:tcPr marL="12700" marR="12700" marT="9524" marB="9524" anchor="ctr">
                    <a:solidFill>
                      <a:schemeClr val="accent1">
                        <a:alpha val="24000"/>
                      </a:schemeClr>
                    </a:solidFill>
                  </a:tcPr>
                </a:tc>
                <a:tc>
                  <a:txBody>
                    <a:bodyPr/>
                    <a:lstStyle/>
                    <a:p>
                      <a:pPr algn="l" fontAlgn="ctr"/>
                      <a:r>
                        <a:rPr lang="en-US" sz="1000" b="0" i="0" u="none" strike="noStrike">
                          <a:solidFill>
                            <a:srgbClr val="000000"/>
                          </a:solidFill>
                          <a:effectLst/>
                          <a:latin typeface="Times"/>
                        </a:rPr>
                        <a:t>discrete</a:t>
                      </a:r>
                    </a:p>
                  </a:txBody>
                  <a:tcPr marL="12700" marR="12700" marT="9524" marB="9524" anchor="ctr">
                    <a:solidFill>
                      <a:schemeClr val="accent1">
                        <a:alpha val="24000"/>
                      </a:schemeClr>
                    </a:solidFill>
                  </a:tcPr>
                </a:tc>
                <a:tc>
                  <a:txBody>
                    <a:bodyPr/>
                    <a:lstStyle/>
                    <a:p>
                      <a:pPr algn="l" fontAlgn="ctr"/>
                      <a:r>
                        <a:rPr lang="en-US" sz="1000" b="0" i="0" u="none" strike="noStrike">
                          <a:solidFill>
                            <a:srgbClr val="000000"/>
                          </a:solidFill>
                          <a:effectLst/>
                          <a:latin typeface="Times"/>
                        </a:rPr>
                        <a:t>function</a:t>
                      </a:r>
                    </a:p>
                  </a:txBody>
                  <a:tcPr marL="12700" marR="12700" marT="9524" marB="9524" anchor="ctr">
                    <a:solidFill>
                      <a:schemeClr val="accent1">
                        <a:alpha val="24000"/>
                      </a:schemeClr>
                    </a:solidFill>
                  </a:tcPr>
                </a:tc>
                <a:tc>
                  <a:txBody>
                    <a:bodyPr/>
                    <a:lstStyle/>
                    <a:p>
                      <a:pPr algn="l" fontAlgn="ctr"/>
                      <a:r>
                        <a:rPr lang="en-US" sz="1000" b="0" i="0" u="none" strike="noStrike">
                          <a:solidFill>
                            <a:srgbClr val="000000"/>
                          </a:solidFill>
                          <a:effectLst/>
                          <a:latin typeface="Times"/>
                        </a:rPr>
                        <a:t>network</a:t>
                      </a:r>
                    </a:p>
                  </a:txBody>
                  <a:tcPr marL="12700" marR="12700" marT="9524" marB="9524" anchor="ctr">
                    <a:solidFill>
                      <a:schemeClr val="accent1">
                        <a:alpha val="24000"/>
                      </a:schemeClr>
                    </a:solidFill>
                  </a:tcPr>
                </a:tc>
                <a:tc>
                  <a:txBody>
                    <a:bodyPr/>
                    <a:lstStyle/>
                    <a:p>
                      <a:pPr algn="l" fontAlgn="ctr"/>
                      <a:r>
                        <a:rPr lang="en-US" sz="1000" b="0" i="0" u="none" strike="noStrike" dirty="0">
                          <a:solidFill>
                            <a:srgbClr val="000000"/>
                          </a:solidFill>
                          <a:effectLst/>
                          <a:latin typeface="Times"/>
                        </a:rPr>
                        <a:t>real</a:t>
                      </a:r>
                    </a:p>
                  </a:txBody>
                  <a:tcPr marL="12700" marR="12700" marT="9524" marB="9524" anchor="ctr">
                    <a:solidFill>
                      <a:schemeClr val="accent1">
                        <a:alpha val="24000"/>
                      </a:schemeClr>
                    </a:solidFill>
                  </a:tcPr>
                </a:tc>
                <a:tc>
                  <a:txBody>
                    <a:bodyPr/>
                    <a:lstStyle/>
                    <a:p>
                      <a:pPr algn="l" fontAlgn="ctr"/>
                      <a:r>
                        <a:rPr lang="en-US" sz="1000" b="0" i="0" u="none" strike="noStrike" dirty="0">
                          <a:solidFill>
                            <a:srgbClr val="000000"/>
                          </a:solidFill>
                          <a:effectLst/>
                          <a:latin typeface="Times"/>
                        </a:rPr>
                        <a:t>tables</a:t>
                      </a:r>
                    </a:p>
                  </a:txBody>
                  <a:tcPr marL="12700" marR="12700" marT="9524" marB="9524" anchor="ctr">
                    <a:solidFill>
                      <a:schemeClr val="accent1">
                        <a:alpha val="24000"/>
                      </a:schemeClr>
                    </a:solidFill>
                  </a:tcPr>
                </a:tc>
              </a:tr>
              <a:tr h="370814">
                <a:tc>
                  <a:txBody>
                    <a:bodyPr/>
                    <a:lstStyle/>
                    <a:p>
                      <a:pPr algn="l" fontAlgn="ctr"/>
                      <a:r>
                        <a:rPr lang="en-US" sz="1000" b="0" i="0" u="none" strike="noStrike">
                          <a:solidFill>
                            <a:srgbClr val="000000"/>
                          </a:solidFill>
                          <a:effectLst/>
                          <a:latin typeface="Times"/>
                        </a:rPr>
                        <a:t>central</a:t>
                      </a:r>
                    </a:p>
                  </a:txBody>
                  <a:tcPr marL="12700" marR="12700" marT="9524" marB="9524" anchor="ctr"/>
                </a:tc>
                <a:tc>
                  <a:txBody>
                    <a:bodyPr/>
                    <a:lstStyle/>
                    <a:p>
                      <a:pPr algn="l" fontAlgn="ctr"/>
                      <a:r>
                        <a:rPr lang="en-US" sz="1000" b="0" i="0" u="none" strike="noStrike">
                          <a:solidFill>
                            <a:srgbClr val="000000"/>
                          </a:solidFill>
                          <a:effectLst/>
                          <a:latin typeface="Times"/>
                        </a:rPr>
                        <a:t>distances</a:t>
                      </a:r>
                    </a:p>
                  </a:txBody>
                  <a:tcPr marL="12700" marR="12700" marT="9524" marB="9524" anchor="ctr"/>
                </a:tc>
                <a:tc>
                  <a:txBody>
                    <a:bodyPr/>
                    <a:lstStyle/>
                    <a:p>
                      <a:pPr algn="l" fontAlgn="ctr"/>
                      <a:r>
                        <a:rPr lang="en-US" sz="1000" b="0" i="0" u="none" strike="noStrike">
                          <a:solidFill>
                            <a:srgbClr val="000000"/>
                          </a:solidFill>
                          <a:effectLst/>
                          <a:latin typeface="Times"/>
                        </a:rPr>
                        <a:t>game</a:t>
                      </a:r>
                    </a:p>
                  </a:txBody>
                  <a:tcPr marL="12700" marR="12700" marT="9524" marB="9524" anchor="ctr"/>
                </a:tc>
                <a:tc>
                  <a:txBody>
                    <a:bodyPr/>
                    <a:lstStyle/>
                    <a:p>
                      <a:pPr algn="l" fontAlgn="ctr"/>
                      <a:r>
                        <a:rPr lang="en-US" sz="1000" b="0" i="0" u="none" strike="noStrike">
                          <a:solidFill>
                            <a:srgbClr val="000000"/>
                          </a:solidFill>
                          <a:effectLst/>
                          <a:latin typeface="Times"/>
                        </a:rPr>
                        <a:t>networks</a:t>
                      </a:r>
                    </a:p>
                  </a:txBody>
                  <a:tcPr marL="12700" marR="12700" marT="9524" marB="9524" anchor="ctr"/>
                </a:tc>
                <a:tc>
                  <a:txBody>
                    <a:bodyPr/>
                    <a:lstStyle/>
                    <a:p>
                      <a:pPr algn="l" fontAlgn="ctr"/>
                      <a:r>
                        <a:rPr lang="en-US" sz="1000" b="0" i="0" u="none" strike="noStrike" dirty="0">
                          <a:solidFill>
                            <a:srgbClr val="000000"/>
                          </a:solidFill>
                          <a:effectLst/>
                          <a:latin typeface="Times"/>
                        </a:rPr>
                        <a:t>return</a:t>
                      </a:r>
                    </a:p>
                  </a:txBody>
                  <a:tcPr marL="12700" marR="12700" marT="9524" marB="9524" anchor="ctr"/>
                </a:tc>
                <a:tc>
                  <a:txBody>
                    <a:bodyPr/>
                    <a:lstStyle/>
                    <a:p>
                      <a:pPr algn="l" fontAlgn="ctr"/>
                      <a:r>
                        <a:rPr lang="en-US" sz="1000" b="0" i="0" u="none" strike="noStrike" dirty="0">
                          <a:solidFill>
                            <a:srgbClr val="000000"/>
                          </a:solidFill>
                          <a:effectLst/>
                          <a:latin typeface="Times"/>
                        </a:rPr>
                        <a:t>tendency</a:t>
                      </a:r>
                    </a:p>
                  </a:txBody>
                  <a:tcPr marL="12700" marR="12700" marT="9524" marB="9524" anchor="ctr"/>
                </a:tc>
              </a:tr>
              <a:tr h="370814">
                <a:tc>
                  <a:txBody>
                    <a:bodyPr/>
                    <a:lstStyle/>
                    <a:p>
                      <a:pPr algn="l" fontAlgn="ctr"/>
                      <a:r>
                        <a:rPr lang="en-US" sz="1000" b="0" i="0" u="none" strike="noStrike">
                          <a:solidFill>
                            <a:srgbClr val="000000"/>
                          </a:solidFill>
                          <a:effectLst/>
                          <a:latin typeface="Times"/>
                        </a:rPr>
                        <a:t>citizenship</a:t>
                      </a:r>
                    </a:p>
                  </a:txBody>
                  <a:tcPr marL="12700" marR="12700" marT="9524" marB="9524" anchor="ctr"/>
                </a:tc>
                <a:tc>
                  <a:txBody>
                    <a:bodyPr/>
                    <a:lstStyle/>
                    <a:p>
                      <a:pPr algn="l" fontAlgn="ctr"/>
                      <a:r>
                        <a:rPr lang="en-US" sz="1000" b="0" i="0" u="none" strike="noStrike">
                          <a:solidFill>
                            <a:srgbClr val="000000"/>
                          </a:solidFill>
                          <a:effectLst/>
                          <a:latin typeface="Times"/>
                        </a:rPr>
                        <a:t>division</a:t>
                      </a:r>
                    </a:p>
                  </a:txBody>
                  <a:tcPr marL="12700" marR="12700" marT="9524" marB="9524" anchor="ctr"/>
                </a:tc>
                <a:tc>
                  <a:txBody>
                    <a:bodyPr/>
                    <a:lstStyle/>
                    <a:p>
                      <a:pPr algn="l" fontAlgn="ctr"/>
                      <a:r>
                        <a:rPr lang="en-US" sz="1000" b="0" i="0" u="none" strike="noStrike">
                          <a:solidFill>
                            <a:srgbClr val="000000"/>
                          </a:solidFill>
                          <a:effectLst/>
                          <a:latin typeface="Times"/>
                        </a:rPr>
                        <a:t>graph</a:t>
                      </a:r>
                    </a:p>
                  </a:txBody>
                  <a:tcPr marL="12700" marR="12700" marT="9524" marB="9524" anchor="ctr"/>
                </a:tc>
                <a:tc>
                  <a:txBody>
                    <a:bodyPr/>
                    <a:lstStyle/>
                    <a:p>
                      <a:pPr algn="l" fontAlgn="ctr"/>
                      <a:r>
                        <a:rPr lang="en-US" sz="1000" b="0" i="0" u="none" strike="noStrike">
                          <a:solidFill>
                            <a:srgbClr val="000000"/>
                          </a:solidFill>
                          <a:effectLst/>
                          <a:latin typeface="Times"/>
                        </a:rPr>
                        <a:t>numeration</a:t>
                      </a:r>
                    </a:p>
                  </a:txBody>
                  <a:tcPr marL="12700" marR="12700" marT="9524" marB="9524" anchor="ctr"/>
                </a:tc>
                <a:tc>
                  <a:txBody>
                    <a:bodyPr/>
                    <a:lstStyle/>
                    <a:p>
                      <a:pPr algn="l" fontAlgn="ctr"/>
                      <a:r>
                        <a:rPr lang="en-US" sz="1000" b="0" i="0" u="none" strike="noStrike" dirty="0">
                          <a:solidFill>
                            <a:srgbClr val="000000"/>
                          </a:solidFill>
                          <a:effectLst/>
                          <a:latin typeface="Times"/>
                        </a:rPr>
                        <a:t>right</a:t>
                      </a:r>
                    </a:p>
                  </a:txBody>
                  <a:tcPr marL="12700" marR="12700" marT="9524" marB="9524" anchor="ctr"/>
                </a:tc>
                <a:tc>
                  <a:txBody>
                    <a:bodyPr/>
                    <a:lstStyle/>
                    <a:p>
                      <a:pPr algn="l" fontAlgn="ctr"/>
                      <a:r>
                        <a:rPr lang="en-US" sz="1000" b="0" i="0" u="none" strike="noStrike" dirty="0">
                          <a:solidFill>
                            <a:srgbClr val="000000"/>
                          </a:solidFill>
                          <a:effectLst/>
                          <a:latin typeface="Times"/>
                        </a:rPr>
                        <a:t>triangles</a:t>
                      </a:r>
                    </a:p>
                  </a:txBody>
                  <a:tcPr marL="12700" marR="12700" marT="9524" marB="9524" anchor="ctr"/>
                </a:tc>
              </a:tr>
              <a:tr h="370814">
                <a:tc>
                  <a:txBody>
                    <a:bodyPr/>
                    <a:lstStyle/>
                    <a:p>
                      <a:pPr algn="l" fontAlgn="ctr"/>
                      <a:r>
                        <a:rPr lang="en-US" sz="1000" b="0" i="0" u="none" strike="noStrike">
                          <a:solidFill>
                            <a:srgbClr val="000000"/>
                          </a:solidFill>
                          <a:effectLst/>
                          <a:latin typeface="Times"/>
                        </a:rPr>
                        <a:t>coding</a:t>
                      </a:r>
                    </a:p>
                  </a:txBody>
                  <a:tcPr marL="12700" marR="12700" marT="9524" marB="9524" anchor="ctr"/>
                </a:tc>
                <a:tc>
                  <a:txBody>
                    <a:bodyPr/>
                    <a:lstStyle/>
                    <a:p>
                      <a:pPr algn="l" fontAlgn="ctr"/>
                      <a:r>
                        <a:rPr lang="en-US" sz="1000" b="0" i="0" u="none" strike="noStrike">
                          <a:solidFill>
                            <a:srgbClr val="000000"/>
                          </a:solidFill>
                          <a:effectLst/>
                          <a:latin typeface="Times"/>
                        </a:rPr>
                        <a:t>drawing</a:t>
                      </a:r>
                    </a:p>
                  </a:txBody>
                  <a:tcPr marL="12700" marR="12700" marT="9524" marB="9524" anchor="ctr"/>
                </a:tc>
                <a:tc>
                  <a:txBody>
                    <a:bodyPr/>
                    <a:lstStyle/>
                    <a:p>
                      <a:pPr algn="l" fontAlgn="ctr"/>
                      <a:r>
                        <a:rPr lang="en-US" sz="1000" b="0" i="0" u="none" strike="noStrike">
                          <a:solidFill>
                            <a:srgbClr val="000000"/>
                          </a:solidFill>
                          <a:effectLst/>
                          <a:latin typeface="Times"/>
                        </a:rPr>
                        <a:t>inaccessible</a:t>
                      </a:r>
                    </a:p>
                  </a:txBody>
                  <a:tcPr marL="12700" marR="12700" marT="9524" marB="9524" anchor="ctr"/>
                </a:tc>
                <a:tc>
                  <a:txBody>
                    <a:bodyPr/>
                    <a:lstStyle/>
                    <a:p>
                      <a:pPr algn="l" fontAlgn="ctr"/>
                      <a:r>
                        <a:rPr lang="en-US" sz="1000" b="0" i="0" u="none" strike="noStrike">
                          <a:solidFill>
                            <a:srgbClr val="000000"/>
                          </a:solidFill>
                          <a:effectLst/>
                          <a:latin typeface="Times"/>
                        </a:rPr>
                        <a:t>patterns</a:t>
                      </a:r>
                    </a:p>
                  </a:txBody>
                  <a:tcPr marL="12700" marR="12700" marT="9524" marB="9524" anchor="ctr"/>
                </a:tc>
                <a:tc>
                  <a:txBody>
                    <a:bodyPr/>
                    <a:lstStyle/>
                    <a:p>
                      <a:pPr algn="l" fontAlgn="ctr"/>
                      <a:r>
                        <a:rPr lang="en-US" sz="1000" b="0" i="0" u="none" strike="noStrike" dirty="0">
                          <a:solidFill>
                            <a:srgbClr val="000000"/>
                          </a:solidFill>
                          <a:effectLst/>
                          <a:latin typeface="Times"/>
                        </a:rPr>
                        <a:t>risk</a:t>
                      </a:r>
                    </a:p>
                  </a:txBody>
                  <a:tcPr marL="12700" marR="12700" marT="9524" marB="9524" anchor="ctr"/>
                </a:tc>
                <a:tc>
                  <a:txBody>
                    <a:bodyPr/>
                    <a:lstStyle/>
                    <a:p>
                      <a:pPr algn="l" fontAlgn="ctr"/>
                      <a:r>
                        <a:rPr lang="en-US" sz="1000" b="0" i="0" u="none" strike="noStrike" dirty="0">
                          <a:solidFill>
                            <a:srgbClr val="000000"/>
                          </a:solidFill>
                          <a:effectLst/>
                          <a:latin typeface="Times"/>
                        </a:rPr>
                        <a:t>trigonometric</a:t>
                      </a:r>
                    </a:p>
                  </a:txBody>
                  <a:tcPr marL="12700" marR="12700" marT="9524" marB="9524" anchor="ctr"/>
                </a:tc>
              </a:tr>
              <a:tr h="370814">
                <a:tc>
                  <a:txBody>
                    <a:bodyPr/>
                    <a:lstStyle/>
                    <a:p>
                      <a:pPr algn="l" fontAlgn="ctr"/>
                      <a:r>
                        <a:rPr lang="en-US" sz="1000" b="0" i="0" u="none" strike="noStrike">
                          <a:solidFill>
                            <a:srgbClr val="000000"/>
                          </a:solidFill>
                          <a:effectLst/>
                          <a:latin typeface="Times"/>
                        </a:rPr>
                        <a:t>combinatorics</a:t>
                      </a:r>
                    </a:p>
                  </a:txBody>
                  <a:tcPr marL="12700" marR="12700" marT="9524" marB="9524" anchor="ctr"/>
                </a:tc>
                <a:tc>
                  <a:txBody>
                    <a:bodyPr/>
                    <a:lstStyle/>
                    <a:p>
                      <a:pPr algn="l" fontAlgn="ctr"/>
                      <a:r>
                        <a:rPr lang="en-US" sz="1000" b="0" i="0" u="none" strike="noStrike">
                          <a:solidFill>
                            <a:srgbClr val="000000"/>
                          </a:solidFill>
                          <a:effectLst/>
                          <a:latin typeface="Times"/>
                        </a:rPr>
                        <a:t>effective</a:t>
                      </a:r>
                    </a:p>
                  </a:txBody>
                  <a:tcPr marL="12700" marR="12700" marT="9524" marB="9524" anchor="ctr"/>
                </a:tc>
                <a:tc>
                  <a:txBody>
                    <a:bodyPr/>
                    <a:lstStyle/>
                    <a:p>
                      <a:pPr algn="l" fontAlgn="ctr"/>
                      <a:r>
                        <a:rPr lang="en-US" sz="1000" b="0" i="0" u="none" strike="noStrike">
                          <a:solidFill>
                            <a:srgbClr val="000000"/>
                          </a:solidFill>
                          <a:effectLst/>
                          <a:latin typeface="Times"/>
                        </a:rPr>
                        <a:t>inferences</a:t>
                      </a:r>
                    </a:p>
                  </a:txBody>
                  <a:tcPr marL="12700" marR="12700" marT="9524" marB="9524" anchor="ctr"/>
                </a:tc>
                <a:tc>
                  <a:txBody>
                    <a:bodyPr/>
                    <a:lstStyle/>
                    <a:p>
                      <a:pPr algn="l" fontAlgn="ctr"/>
                      <a:r>
                        <a:rPr lang="en-US" sz="1000" b="0" i="0" u="none" strike="noStrike">
                          <a:solidFill>
                            <a:srgbClr val="000000"/>
                          </a:solidFill>
                          <a:effectLst/>
                          <a:latin typeface="Times"/>
                        </a:rPr>
                        <a:t>polynomials</a:t>
                      </a:r>
                    </a:p>
                  </a:txBody>
                  <a:tcPr marL="12700" marR="12700" marT="9524" marB="9524" anchor="ctr"/>
                </a:tc>
                <a:tc>
                  <a:txBody>
                    <a:bodyPr/>
                    <a:lstStyle/>
                    <a:p>
                      <a:pPr algn="l" fontAlgn="ctr"/>
                      <a:r>
                        <a:rPr lang="en-US" sz="1000" b="0" i="0" u="none" strike="noStrike" dirty="0">
                          <a:solidFill>
                            <a:srgbClr val="000000"/>
                          </a:solidFill>
                          <a:effectLst/>
                          <a:latin typeface="Times"/>
                        </a:rPr>
                        <a:t>scales</a:t>
                      </a:r>
                    </a:p>
                  </a:txBody>
                  <a:tcPr marL="12700" marR="12700" marT="9524" marB="9524" anchor="ctr"/>
                </a:tc>
                <a:tc>
                  <a:txBody>
                    <a:bodyPr/>
                    <a:lstStyle/>
                    <a:p>
                      <a:pPr algn="l" fontAlgn="ctr"/>
                      <a:r>
                        <a:rPr lang="en-US" sz="1000" b="0" i="0" u="none" strike="noStrike" dirty="0" smtClean="0">
                          <a:solidFill>
                            <a:srgbClr val="000000"/>
                          </a:solidFill>
                          <a:effectLst/>
                          <a:latin typeface="Times"/>
                        </a:rPr>
                        <a:t>trigonometry</a:t>
                      </a:r>
                      <a:endParaRPr lang="en-US" sz="1000" b="0" i="0" u="none" strike="noStrike" dirty="0">
                        <a:solidFill>
                          <a:srgbClr val="000000"/>
                        </a:solidFill>
                        <a:effectLst/>
                        <a:latin typeface="Times"/>
                      </a:endParaRPr>
                    </a:p>
                  </a:txBody>
                  <a:tcPr marL="12700" marR="12700" marT="9524" marB="9524" anchor="ctr"/>
                </a:tc>
              </a:tr>
              <a:tr h="370814">
                <a:tc>
                  <a:txBody>
                    <a:bodyPr/>
                    <a:lstStyle/>
                    <a:p>
                      <a:pPr algn="l" fontAlgn="ctr"/>
                      <a:r>
                        <a:rPr lang="en-US" sz="1000" b="0" i="0" u="none" strike="noStrike">
                          <a:solidFill>
                            <a:srgbClr val="000000"/>
                          </a:solidFill>
                          <a:effectLst/>
                          <a:latin typeface="Times"/>
                        </a:rPr>
                        <a:t>connections</a:t>
                      </a:r>
                    </a:p>
                  </a:txBody>
                  <a:tcPr marL="12700" marR="12700" marT="9524" marB="9524" anchor="ctr"/>
                </a:tc>
                <a:tc>
                  <a:txBody>
                    <a:bodyPr/>
                    <a:lstStyle/>
                    <a:p>
                      <a:pPr algn="l" fontAlgn="ctr"/>
                      <a:r>
                        <a:rPr lang="en-US" sz="1000" b="0" i="0" u="none" strike="noStrike">
                          <a:solidFill>
                            <a:srgbClr val="000000"/>
                          </a:solidFill>
                          <a:effectLst/>
                          <a:latin typeface="Times"/>
                        </a:rPr>
                        <a:t>evaluating</a:t>
                      </a:r>
                    </a:p>
                  </a:txBody>
                  <a:tcPr marL="12700" marR="12700" marT="9524" marB="9524" anchor="ctr"/>
                </a:tc>
                <a:tc>
                  <a:txBody>
                    <a:bodyPr/>
                    <a:lstStyle/>
                    <a:p>
                      <a:pPr algn="l" fontAlgn="ctr"/>
                      <a:r>
                        <a:rPr lang="en-US" sz="1000" b="0" i="0" u="none" strike="noStrike">
                          <a:solidFill>
                            <a:srgbClr val="000000"/>
                          </a:solidFill>
                          <a:effectLst/>
                          <a:latin typeface="Times"/>
                        </a:rPr>
                        <a:t>informed</a:t>
                      </a:r>
                    </a:p>
                  </a:txBody>
                  <a:tcPr marL="12700" marR="12700" marT="9524" marB="9524" anchor="ctr"/>
                </a:tc>
                <a:tc>
                  <a:txBody>
                    <a:bodyPr/>
                    <a:lstStyle/>
                    <a:p>
                      <a:pPr algn="l" fontAlgn="ctr"/>
                      <a:r>
                        <a:rPr lang="en-US" sz="1000" b="0" i="0" u="none" strike="noStrike">
                          <a:solidFill>
                            <a:srgbClr val="000000"/>
                          </a:solidFill>
                          <a:effectLst/>
                          <a:latin typeface="Times"/>
                        </a:rPr>
                        <a:t>predicting</a:t>
                      </a:r>
                    </a:p>
                  </a:txBody>
                  <a:tcPr marL="12700" marR="12700" marT="9524" marB="9524" anchor="ctr"/>
                </a:tc>
                <a:tc>
                  <a:txBody>
                    <a:bodyPr/>
                    <a:lstStyle/>
                    <a:p>
                      <a:pPr algn="l" fontAlgn="ctr"/>
                      <a:r>
                        <a:rPr lang="en-US" sz="1000" b="0" i="0" u="none" strike="noStrike" dirty="0">
                          <a:solidFill>
                            <a:srgbClr val="000000"/>
                          </a:solidFill>
                          <a:effectLst/>
                          <a:latin typeface="Times"/>
                        </a:rPr>
                        <a:t>science</a:t>
                      </a:r>
                    </a:p>
                  </a:txBody>
                  <a:tcPr marL="12700" marR="12700" marT="9524" marB="9524" anchor="ctr"/>
                </a:tc>
                <a:tc>
                  <a:txBody>
                    <a:bodyPr/>
                    <a:lstStyle/>
                    <a:p>
                      <a:pPr algn="l" fontAlgn="ctr"/>
                      <a:r>
                        <a:rPr lang="en-US" sz="1000" b="0" i="0" u="none" strike="noStrike">
                          <a:solidFill>
                            <a:srgbClr val="000000"/>
                          </a:solidFill>
                          <a:effectLst/>
                          <a:latin typeface="Times"/>
                        </a:rPr>
                        <a:t>units</a:t>
                      </a:r>
                    </a:p>
                  </a:txBody>
                  <a:tcPr marL="12700" marR="12700" marT="9524" marB="9524" anchor="ctr"/>
                </a:tc>
              </a:tr>
              <a:tr h="370814">
                <a:tc>
                  <a:txBody>
                    <a:bodyPr/>
                    <a:lstStyle/>
                    <a:p>
                      <a:pPr algn="l" fontAlgn="ctr"/>
                      <a:r>
                        <a:rPr lang="en-US" sz="1000" b="0" i="0" u="none" strike="noStrike" dirty="0">
                          <a:solidFill>
                            <a:srgbClr val="000000"/>
                          </a:solidFill>
                          <a:effectLst/>
                          <a:latin typeface="Times"/>
                        </a:rPr>
                        <a:t>conversions</a:t>
                      </a:r>
                    </a:p>
                  </a:txBody>
                  <a:tcPr marL="12700" marR="12700" marT="9524" marB="9524" anchor="ctr"/>
                </a:tc>
                <a:tc>
                  <a:txBody>
                    <a:bodyPr/>
                    <a:lstStyle/>
                    <a:p>
                      <a:pPr algn="l" fontAlgn="ctr"/>
                      <a:r>
                        <a:rPr lang="en-US" sz="1000" b="0" i="0" u="none" strike="noStrike">
                          <a:solidFill>
                            <a:srgbClr val="000000"/>
                          </a:solidFill>
                          <a:effectLst/>
                          <a:latin typeface="Times"/>
                        </a:rPr>
                        <a:t>evaluation</a:t>
                      </a:r>
                    </a:p>
                  </a:txBody>
                  <a:tcPr marL="12700" marR="12700" marT="9524" marB="9524" anchor="ctr"/>
                </a:tc>
                <a:tc>
                  <a:txBody>
                    <a:bodyPr/>
                    <a:lstStyle/>
                    <a:p>
                      <a:pPr algn="l" fontAlgn="ctr"/>
                      <a:r>
                        <a:rPr lang="en-US" sz="1000" b="0" i="0" u="none" strike="noStrike">
                          <a:solidFill>
                            <a:srgbClr val="000000"/>
                          </a:solidFill>
                          <a:effectLst/>
                          <a:latin typeface="Times"/>
                        </a:rPr>
                        <a:t>interest</a:t>
                      </a:r>
                    </a:p>
                  </a:txBody>
                  <a:tcPr marL="12700" marR="12700" marT="9524" marB="9524" anchor="ctr"/>
                </a:tc>
                <a:tc>
                  <a:txBody>
                    <a:bodyPr/>
                    <a:lstStyle/>
                    <a:p>
                      <a:pPr algn="l" fontAlgn="ctr"/>
                      <a:r>
                        <a:rPr lang="en-US" sz="1000" b="0" i="0" u="none" strike="noStrike" dirty="0">
                          <a:solidFill>
                            <a:srgbClr val="000000"/>
                          </a:solidFill>
                          <a:effectLst/>
                          <a:latin typeface="Times"/>
                        </a:rPr>
                        <a:t>proportional</a:t>
                      </a:r>
                    </a:p>
                  </a:txBody>
                  <a:tcPr marL="12700" marR="12700" marT="9524" marB="9524" anchor="ctr"/>
                </a:tc>
                <a:tc>
                  <a:txBody>
                    <a:bodyPr/>
                    <a:lstStyle/>
                    <a:p>
                      <a:pPr algn="l" fontAlgn="ctr"/>
                      <a:r>
                        <a:rPr lang="en-US" sz="1000" b="0" i="0" u="none" strike="noStrike" dirty="0">
                          <a:solidFill>
                            <a:srgbClr val="000000"/>
                          </a:solidFill>
                          <a:effectLst/>
                          <a:latin typeface="Times"/>
                        </a:rPr>
                        <a:t>set</a:t>
                      </a:r>
                    </a:p>
                  </a:txBody>
                  <a:tcPr marL="12700" marR="12700" marT="9524" marB="9524" anchor="ctr"/>
                </a:tc>
                <a:tc>
                  <a:txBody>
                    <a:bodyPr/>
                    <a:lstStyle/>
                    <a:p>
                      <a:pPr algn="l" fontAlgn="ctr"/>
                      <a:r>
                        <a:rPr lang="en-US" sz="1000" b="0" i="0" u="none" strike="noStrike">
                          <a:solidFill>
                            <a:srgbClr val="000000"/>
                          </a:solidFill>
                          <a:effectLst/>
                          <a:latin typeface="Times"/>
                        </a:rPr>
                        <a:t>value</a:t>
                      </a:r>
                    </a:p>
                  </a:txBody>
                  <a:tcPr marL="12700" marR="12700" marT="9524" marB="9524" anchor="ctr"/>
                </a:tc>
              </a:tr>
              <a:tr h="370814">
                <a:tc>
                  <a:txBody>
                    <a:bodyPr/>
                    <a:lstStyle/>
                    <a:p>
                      <a:pPr algn="l" fontAlgn="ctr"/>
                      <a:r>
                        <a:rPr lang="en-US" sz="1000" b="0" i="0" u="none" strike="noStrike" dirty="0">
                          <a:solidFill>
                            <a:srgbClr val="000000"/>
                          </a:solidFill>
                          <a:effectLst/>
                          <a:latin typeface="Times"/>
                        </a:rPr>
                        <a:t>counting</a:t>
                      </a:r>
                    </a:p>
                  </a:txBody>
                  <a:tcPr marL="12700" marR="12700" marT="9524" marB="9524" anchor="ctr"/>
                </a:tc>
                <a:tc>
                  <a:txBody>
                    <a:bodyPr/>
                    <a:lstStyle/>
                    <a:p>
                      <a:pPr algn="l" fontAlgn="ctr"/>
                      <a:r>
                        <a:rPr lang="en-US" sz="1000" b="0" i="0" u="none" strike="noStrike">
                          <a:solidFill>
                            <a:srgbClr val="000000"/>
                          </a:solidFill>
                          <a:effectLst/>
                          <a:latin typeface="Times"/>
                        </a:rPr>
                        <a:t>evidence</a:t>
                      </a:r>
                    </a:p>
                  </a:txBody>
                  <a:tcPr marL="12700" marR="12700" marT="9524" marB="9524" anchor="ctr"/>
                </a:tc>
                <a:tc>
                  <a:txBody>
                    <a:bodyPr/>
                    <a:lstStyle/>
                    <a:p>
                      <a:pPr algn="l" fontAlgn="ctr"/>
                      <a:r>
                        <a:rPr lang="en-US" sz="1000" b="0" i="0" u="none" strike="noStrike">
                          <a:solidFill>
                            <a:srgbClr val="000000"/>
                          </a:solidFill>
                          <a:effectLst/>
                          <a:latin typeface="Times"/>
                        </a:rPr>
                        <a:t>justifying</a:t>
                      </a:r>
                    </a:p>
                  </a:txBody>
                  <a:tcPr marL="12700" marR="12700" marT="9524" marB="9524" anchor="ctr"/>
                </a:tc>
                <a:tc>
                  <a:txBody>
                    <a:bodyPr/>
                    <a:lstStyle/>
                    <a:p>
                      <a:pPr algn="l" fontAlgn="ctr"/>
                      <a:r>
                        <a:rPr lang="en-US" sz="1000" b="0" i="0" u="none" strike="noStrike" dirty="0">
                          <a:solidFill>
                            <a:srgbClr val="000000"/>
                          </a:solidFill>
                          <a:effectLst/>
                          <a:latin typeface="Times"/>
                        </a:rPr>
                        <a:t>proportionality</a:t>
                      </a:r>
                    </a:p>
                  </a:txBody>
                  <a:tcPr marL="12700" marR="12700" marT="9524" marB="9524" anchor="ctr"/>
                </a:tc>
                <a:tc>
                  <a:txBody>
                    <a:bodyPr/>
                    <a:lstStyle/>
                    <a:p>
                      <a:pPr algn="l" fontAlgn="ctr"/>
                      <a:r>
                        <a:rPr lang="en-US" sz="1000" b="0" i="0" u="none" strike="noStrike" dirty="0">
                          <a:solidFill>
                            <a:srgbClr val="000000"/>
                          </a:solidFill>
                          <a:effectLst/>
                          <a:latin typeface="Times"/>
                        </a:rPr>
                        <a:t>s</a:t>
                      </a:r>
                      <a:r>
                        <a:rPr lang="en-US" sz="1000" b="0" i="0" u="none" strike="noStrike" dirty="0" smtClean="0">
                          <a:solidFill>
                            <a:srgbClr val="000000"/>
                          </a:solidFill>
                          <a:effectLst/>
                          <a:latin typeface="Times"/>
                        </a:rPr>
                        <a:t>ets</a:t>
                      </a:r>
                      <a:endParaRPr lang="en-US" sz="1000" b="0" i="0" u="none" strike="noStrike" dirty="0">
                        <a:solidFill>
                          <a:srgbClr val="000000"/>
                        </a:solidFill>
                        <a:effectLst/>
                        <a:latin typeface="Times"/>
                      </a:endParaRPr>
                    </a:p>
                  </a:txBody>
                  <a:tcPr marL="12700" marR="12700" marT="9524" marB="9524" anchor="ctr"/>
                </a:tc>
                <a:tc>
                  <a:txBody>
                    <a:bodyPr/>
                    <a:lstStyle/>
                    <a:p>
                      <a:pPr algn="l" fontAlgn="ctr"/>
                      <a:r>
                        <a:rPr lang="en-US" sz="1000" b="0" i="0" u="none" strike="noStrike">
                          <a:solidFill>
                            <a:srgbClr val="000000"/>
                          </a:solidFill>
                          <a:effectLst/>
                          <a:latin typeface="Times"/>
                        </a:rPr>
                        <a:t>voting</a:t>
                      </a:r>
                    </a:p>
                  </a:txBody>
                  <a:tcPr marL="12700" marR="12700" marT="9524" marB="9524" anchor="ctr"/>
                </a:tc>
              </a:tr>
              <a:tr h="370814">
                <a:tc>
                  <a:txBody>
                    <a:bodyPr/>
                    <a:lstStyle/>
                    <a:p>
                      <a:pPr algn="l" fontAlgn="ctr"/>
                      <a:r>
                        <a:rPr lang="en-US" sz="1000" b="0" i="0" u="none" strike="noStrike">
                          <a:solidFill>
                            <a:srgbClr val="000000"/>
                          </a:solidFill>
                          <a:effectLst/>
                          <a:latin typeface="Times"/>
                        </a:rPr>
                        <a:t>decision-making</a:t>
                      </a:r>
                    </a:p>
                  </a:txBody>
                  <a:tcPr marL="12700" marR="12700" marT="9524" marB="9524" anchor="ctr"/>
                </a:tc>
                <a:tc>
                  <a:txBody>
                    <a:bodyPr/>
                    <a:lstStyle/>
                    <a:p>
                      <a:pPr algn="l" fontAlgn="ctr"/>
                      <a:r>
                        <a:rPr lang="en-US" sz="1000" b="0" i="0" u="none" strike="noStrike">
                          <a:solidFill>
                            <a:srgbClr val="000000"/>
                          </a:solidFill>
                          <a:effectLst/>
                          <a:latin typeface="Times"/>
                        </a:rPr>
                        <a:t>expected</a:t>
                      </a:r>
                    </a:p>
                  </a:txBody>
                  <a:tcPr marL="12700" marR="12700" marT="9524" marB="9524" anchor="ctr"/>
                </a:tc>
                <a:tc>
                  <a:txBody>
                    <a:bodyPr/>
                    <a:lstStyle/>
                    <a:p>
                      <a:pPr algn="l" fontAlgn="ctr"/>
                      <a:r>
                        <a:rPr lang="en-US" sz="1000" b="0" i="0" u="none" strike="noStrike" dirty="0">
                          <a:solidFill>
                            <a:srgbClr val="000000"/>
                          </a:solidFill>
                          <a:effectLst/>
                          <a:latin typeface="Times"/>
                        </a:rPr>
                        <a:t>make</a:t>
                      </a:r>
                    </a:p>
                  </a:txBody>
                  <a:tcPr marL="12700" marR="12700" marT="9524" marB="9524" anchor="ctr"/>
                </a:tc>
                <a:tc>
                  <a:txBody>
                    <a:bodyPr/>
                    <a:lstStyle/>
                    <a:p>
                      <a:pPr algn="l" fontAlgn="ctr"/>
                      <a:r>
                        <a:rPr lang="en-US" sz="1000" b="0" i="0" u="none" strike="noStrike" dirty="0">
                          <a:solidFill>
                            <a:srgbClr val="000000"/>
                          </a:solidFill>
                          <a:effectLst/>
                          <a:latin typeface="Times"/>
                        </a:rPr>
                        <a:t>ranking</a:t>
                      </a:r>
                    </a:p>
                  </a:txBody>
                  <a:tcPr marL="12700" marR="12700" marT="9524" marB="9524" anchor="ctr"/>
                </a:tc>
                <a:tc>
                  <a:txBody>
                    <a:bodyPr/>
                    <a:lstStyle/>
                    <a:p>
                      <a:pPr algn="l" fontAlgn="ctr"/>
                      <a:r>
                        <a:rPr lang="en-US" sz="1000" b="0" i="0" u="none" strike="noStrike" dirty="0">
                          <a:solidFill>
                            <a:srgbClr val="000000"/>
                          </a:solidFill>
                          <a:effectLst/>
                          <a:latin typeface="Times"/>
                        </a:rPr>
                        <a:t>similarity</a:t>
                      </a:r>
                    </a:p>
                  </a:txBody>
                  <a:tcPr marL="12700" marR="12700" marT="9524" marB="9524" anchor="ctr"/>
                </a:tc>
                <a:tc>
                  <a:txBody>
                    <a:bodyPr/>
                    <a:lstStyle/>
                    <a:p>
                      <a:pPr algn="l" fontAlgn="ctr"/>
                      <a:r>
                        <a:rPr lang="en-US" sz="1000" b="0" i="0" u="none" strike="noStrike" dirty="0">
                          <a:solidFill>
                            <a:srgbClr val="000000"/>
                          </a:solidFill>
                          <a:effectLst/>
                          <a:latin typeface="Times"/>
                        </a:rPr>
                        <a:t>world</a:t>
                      </a:r>
                    </a:p>
                  </a:txBody>
                  <a:tcPr marL="12700" marR="12700" marT="9524" marB="9524" anchor="ctr"/>
                </a:tc>
              </a:tr>
              <a:tr h="370814">
                <a:tc>
                  <a:txBody>
                    <a:bodyPr/>
                    <a:lstStyle/>
                    <a:p>
                      <a:pPr algn="l" fontAlgn="ctr"/>
                      <a:r>
                        <a:rPr lang="en-US" sz="1000" b="0" i="0" u="none" strike="noStrike">
                          <a:solidFill>
                            <a:srgbClr val="000000"/>
                          </a:solidFill>
                          <a:effectLst/>
                          <a:latin typeface="Times"/>
                        </a:rPr>
                        <a:t>decisions</a:t>
                      </a:r>
                    </a:p>
                  </a:txBody>
                  <a:tcPr marL="12700" marR="12700" marT="9524" marB="9524" anchor="ctr"/>
                </a:tc>
                <a:tc>
                  <a:txBody>
                    <a:bodyPr/>
                    <a:lstStyle/>
                    <a:p>
                      <a:pPr algn="l" fontAlgn="ctr"/>
                      <a:r>
                        <a:rPr lang="en-US" sz="1000" b="0" i="0" u="none" strike="noStrike" dirty="0">
                          <a:solidFill>
                            <a:srgbClr val="000000"/>
                          </a:solidFill>
                          <a:effectLst/>
                          <a:latin typeface="Times"/>
                        </a:rPr>
                        <a:t>expressions</a:t>
                      </a:r>
                    </a:p>
                  </a:txBody>
                  <a:tcPr marL="12700" marR="12700" marT="9524" marB="9524" anchor="ctr"/>
                </a:tc>
                <a:tc>
                  <a:txBody>
                    <a:bodyPr/>
                    <a:lstStyle/>
                    <a:p>
                      <a:pPr algn="l" fontAlgn="ctr"/>
                      <a:r>
                        <a:rPr lang="en-US" sz="1000" b="0" i="0" u="none" strike="noStrike">
                          <a:solidFill>
                            <a:srgbClr val="000000"/>
                          </a:solidFill>
                          <a:effectLst/>
                          <a:latin typeface="Times"/>
                        </a:rPr>
                        <a:t>management</a:t>
                      </a:r>
                    </a:p>
                  </a:txBody>
                  <a:tcPr marL="12700" marR="12700" marT="9524" marB="9524" anchor="ctr"/>
                </a:tc>
                <a:tc>
                  <a:txBody>
                    <a:bodyPr/>
                    <a:lstStyle/>
                    <a:p>
                      <a:pPr algn="l" fontAlgn="ctr"/>
                      <a:r>
                        <a:rPr lang="en-US" sz="1000" b="0" i="0" u="none" strike="noStrike" dirty="0">
                          <a:solidFill>
                            <a:srgbClr val="000000"/>
                          </a:solidFill>
                          <a:effectLst/>
                          <a:latin typeface="Times"/>
                        </a:rPr>
                        <a:t>ratio</a:t>
                      </a:r>
                    </a:p>
                  </a:txBody>
                  <a:tcPr marL="12700" marR="12700" marT="9524" marB="9524" anchor="ctr"/>
                </a:tc>
                <a:tc>
                  <a:txBody>
                    <a:bodyPr/>
                    <a:lstStyle/>
                    <a:p>
                      <a:pPr algn="l" fontAlgn="ctr"/>
                      <a:r>
                        <a:rPr lang="en-US" sz="1000" b="0" i="0" u="none" strike="noStrike" dirty="0">
                          <a:solidFill>
                            <a:srgbClr val="000000"/>
                          </a:solidFill>
                          <a:effectLst/>
                          <a:latin typeface="Times"/>
                        </a:rPr>
                        <a:t>sophisticated</a:t>
                      </a:r>
                    </a:p>
                  </a:txBody>
                  <a:tcPr marL="12700" marR="12700" marT="9524" marB="9524" anchor="ctr"/>
                </a:tc>
                <a:tc>
                  <a:txBody>
                    <a:bodyPr/>
                    <a:lstStyle/>
                    <a:p>
                      <a:endParaRPr lang="en-US" sz="1800"/>
                    </a:p>
                  </a:txBody>
                  <a:tcPr marL="12700" marR="12700" marT="9524" marB="9524" anchor="ctr"/>
                </a:tc>
              </a:tr>
              <a:tr h="370814">
                <a:tc>
                  <a:txBody>
                    <a:bodyPr/>
                    <a:lstStyle/>
                    <a:p>
                      <a:pPr algn="l" fontAlgn="ctr"/>
                      <a:r>
                        <a:rPr lang="en-US" sz="1000" b="0" i="0" u="none" strike="noStrike" dirty="0">
                          <a:solidFill>
                            <a:srgbClr val="000000"/>
                          </a:solidFill>
                          <a:effectLst/>
                          <a:latin typeface="Times"/>
                        </a:rPr>
                        <a:t>descriptive</a:t>
                      </a:r>
                    </a:p>
                  </a:txBody>
                  <a:tcPr marL="12700" marR="12700" marT="9524" marB="9524" anchor="ctr"/>
                </a:tc>
                <a:tc>
                  <a:txBody>
                    <a:bodyPr/>
                    <a:lstStyle/>
                    <a:p>
                      <a:pPr algn="l" fontAlgn="ctr"/>
                      <a:r>
                        <a:rPr lang="en-US" sz="1000" b="0" i="0" u="none" strike="noStrike">
                          <a:solidFill>
                            <a:srgbClr val="000000"/>
                          </a:solidFill>
                          <a:effectLst/>
                          <a:latin typeface="Times"/>
                        </a:rPr>
                        <a:t>fair</a:t>
                      </a:r>
                    </a:p>
                  </a:txBody>
                  <a:tcPr marL="12700" marR="12700" marT="9524" marB="9524" anchor="ctr"/>
                </a:tc>
                <a:tc>
                  <a:txBody>
                    <a:bodyPr/>
                    <a:lstStyle/>
                    <a:p>
                      <a:pPr algn="l" fontAlgn="ctr"/>
                      <a:r>
                        <a:rPr lang="en-US" sz="1000" b="0" i="0" u="none" strike="noStrike" dirty="0">
                          <a:solidFill>
                            <a:srgbClr val="000000"/>
                          </a:solidFill>
                          <a:effectLst/>
                          <a:latin typeface="Times"/>
                        </a:rPr>
                        <a:t>measures</a:t>
                      </a:r>
                    </a:p>
                  </a:txBody>
                  <a:tcPr marL="12700" marR="12700" marT="9524" marB="9524" anchor="ctr"/>
                </a:tc>
                <a:tc>
                  <a:txBody>
                    <a:bodyPr/>
                    <a:lstStyle/>
                    <a:p>
                      <a:pPr algn="l" fontAlgn="ctr"/>
                      <a:r>
                        <a:rPr lang="en-US" sz="1000" b="0" i="0" u="none" strike="noStrike" dirty="0">
                          <a:solidFill>
                            <a:srgbClr val="000000"/>
                          </a:solidFill>
                          <a:effectLst/>
                          <a:latin typeface="Times"/>
                        </a:rPr>
                        <a:t>rational</a:t>
                      </a:r>
                    </a:p>
                  </a:txBody>
                  <a:tcPr marL="12700" marR="12700" marT="9524" marB="9524" anchor="ctr"/>
                </a:tc>
                <a:tc>
                  <a:txBody>
                    <a:bodyPr/>
                    <a:lstStyle/>
                    <a:p>
                      <a:pPr algn="l" fontAlgn="ctr"/>
                      <a:r>
                        <a:rPr lang="en-US" sz="1000" b="0" i="0" u="none" strike="noStrike" dirty="0">
                          <a:solidFill>
                            <a:srgbClr val="000000"/>
                          </a:solidFill>
                          <a:effectLst/>
                          <a:latin typeface="Times"/>
                        </a:rPr>
                        <a:t>summaries</a:t>
                      </a:r>
                    </a:p>
                  </a:txBody>
                  <a:tcPr marL="12700" marR="12700" marT="9524" marB="9524" anchor="ctr"/>
                </a:tc>
                <a:tc>
                  <a:txBody>
                    <a:bodyPr/>
                    <a:lstStyle/>
                    <a:p>
                      <a:endParaRPr lang="en-US" sz="1800" dirty="0"/>
                    </a:p>
                  </a:txBody>
                  <a:tcPr marL="12700" marR="12700" marT="9524" marB="9524" anchor="ctr"/>
                </a:tc>
              </a:tr>
              <a:tr h="370814">
                <a:tc>
                  <a:txBody>
                    <a:bodyPr/>
                    <a:lstStyle/>
                    <a:p>
                      <a:pPr marL="0" marR="0" indent="0" algn="l" defTabSz="457200" rtl="0" eaLnBrk="1" fontAlgn="ctr"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effectLst/>
                          <a:latin typeface="Times"/>
                        </a:rPr>
                        <a:t>dimension</a:t>
                      </a:r>
                    </a:p>
                    <a:p>
                      <a:pPr algn="l" fontAlgn="ctr"/>
                      <a:endParaRPr lang="en-US" sz="1000" b="0" i="0" u="none" strike="noStrike" dirty="0">
                        <a:solidFill>
                          <a:srgbClr val="000000"/>
                        </a:solidFill>
                        <a:effectLst/>
                        <a:latin typeface="Times"/>
                      </a:endParaRPr>
                    </a:p>
                  </a:txBody>
                  <a:tcPr marL="12700" marR="12700" marT="9524" marB="9524" anchor="ctr"/>
                </a:tc>
                <a:tc>
                  <a:txBody>
                    <a:bodyPr/>
                    <a:lstStyle/>
                    <a:p>
                      <a:pPr algn="l" fontAlgn="ctr"/>
                      <a:r>
                        <a:rPr lang="en-US" sz="1000" b="0" i="0" u="none" strike="noStrike" dirty="0">
                          <a:solidFill>
                            <a:srgbClr val="000000"/>
                          </a:solidFill>
                          <a:effectLst/>
                          <a:latin typeface="Times"/>
                        </a:rPr>
                        <a:t>from</a:t>
                      </a:r>
                    </a:p>
                  </a:txBody>
                  <a:tcPr marL="12700" marR="12700" marT="9524" marB="9524" anchor="ctr"/>
                </a:tc>
                <a:tc>
                  <a:txBody>
                    <a:bodyPr/>
                    <a:lstStyle/>
                    <a:p>
                      <a:r>
                        <a:rPr lang="en-US" sz="1000" b="0" i="0" u="none" strike="noStrike" dirty="0" smtClean="0">
                          <a:solidFill>
                            <a:srgbClr val="000000"/>
                          </a:solidFill>
                          <a:effectLst/>
                          <a:latin typeface="Times"/>
                        </a:rPr>
                        <a:t>multiple</a:t>
                      </a:r>
                      <a:endParaRPr lang="en-US" sz="1000" dirty="0"/>
                    </a:p>
                  </a:txBody>
                  <a:tcPr marL="12700" marR="12700" marT="9524" marB="9524" anchor="ctr"/>
                </a:tc>
                <a:tc>
                  <a:txBody>
                    <a:bodyPr/>
                    <a:lstStyle/>
                    <a:p>
                      <a:pPr algn="l" fontAlgn="ctr"/>
                      <a:r>
                        <a:rPr lang="en-US" sz="1000" b="0" i="0" u="none" strike="noStrike" dirty="0">
                          <a:solidFill>
                            <a:srgbClr val="000000"/>
                          </a:solidFill>
                          <a:effectLst/>
                          <a:latin typeface="Times"/>
                        </a:rPr>
                        <a:t>ratios</a:t>
                      </a:r>
                    </a:p>
                  </a:txBody>
                  <a:tcPr marL="12700" marR="12700" marT="9524" marB="9524" anchor="ctr"/>
                </a:tc>
                <a:tc>
                  <a:txBody>
                    <a:bodyPr/>
                    <a:lstStyle/>
                    <a:p>
                      <a:pPr algn="l" fontAlgn="ctr"/>
                      <a:r>
                        <a:rPr lang="en-US" sz="1000" b="0" i="0" u="none" strike="noStrike" dirty="0">
                          <a:solidFill>
                            <a:srgbClr val="000000"/>
                          </a:solidFill>
                          <a:effectLst/>
                          <a:latin typeface="Times"/>
                        </a:rPr>
                        <a:t>symmetry</a:t>
                      </a:r>
                    </a:p>
                  </a:txBody>
                  <a:tcPr marL="12700" marR="12700" marT="9524" marB="9524" anchor="ctr"/>
                </a:tc>
                <a:tc>
                  <a:txBody>
                    <a:bodyPr/>
                    <a:lstStyle/>
                    <a:p>
                      <a:pPr algn="l" fontAlgn="ctr"/>
                      <a:endParaRPr lang="en-US" sz="1000" b="0" i="0" u="none" strike="noStrike" dirty="0">
                        <a:solidFill>
                          <a:srgbClr val="000000"/>
                        </a:solidFill>
                        <a:effectLst/>
                        <a:latin typeface="Times"/>
                      </a:endParaRPr>
                    </a:p>
                  </a:txBody>
                  <a:tcPr marL="12700" marR="12700" marT="9524" marB="9524" anchor="ctr"/>
                </a:tc>
              </a:tr>
            </a:tbl>
          </a:graphicData>
        </a:graphic>
      </p:graphicFrame>
    </p:spTree>
    <p:extLst>
      <p:ext uri="{BB962C8B-B14F-4D97-AF65-F5344CB8AC3E}">
        <p14:creationId xmlns:p14="http://schemas.microsoft.com/office/powerpoint/2010/main" val="157750414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Number Placeholder 5"/>
          <p:cNvSpPr>
            <a:spLocks noGrp="1"/>
          </p:cNvSpPr>
          <p:nvPr>
            <p:ph type="sldNum" sz="quarter" idx="12"/>
          </p:nvPr>
        </p:nvSpPr>
        <p:spPr>
          <a:noFill/>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F2C2AC8B-12CD-F942-8B9B-44228DBF7F80}" type="slidenum">
              <a:rPr lang="en-US" sz="1200">
                <a:solidFill>
                  <a:schemeClr val="bg1"/>
                </a:solidFill>
              </a:rPr>
              <a:pPr/>
              <a:t>35</a:t>
            </a:fld>
            <a:endParaRPr lang="en-US" sz="1400" b="0"/>
          </a:p>
        </p:txBody>
      </p:sp>
      <p:sp>
        <p:nvSpPr>
          <p:cNvPr id="28674" name="Text Box 8"/>
          <p:cNvSpPr txBox="1">
            <a:spLocks noChangeArrowheads="1"/>
          </p:cNvSpPr>
          <p:nvPr/>
        </p:nvSpPr>
        <p:spPr bwMode="auto">
          <a:xfrm>
            <a:off x="381000" y="228600"/>
            <a:ext cx="7635875" cy="5191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2800">
                <a:solidFill>
                  <a:srgbClr val="0000BF"/>
                </a:solidFill>
                <a:latin typeface="ITC Officina Serif Bold" charset="0"/>
                <a:ea typeface="ＭＳ Ｐゴシック" charset="0"/>
                <a:cs typeface="ＭＳ Ｐゴシック" charset="0"/>
              </a:rPr>
              <a:t>Statistics</a:t>
            </a:r>
            <a:endParaRPr lang="en-US">
              <a:ea typeface="ＭＳ Ｐゴシック" charset="0"/>
              <a:cs typeface="ＭＳ Ｐゴシック" charset="0"/>
            </a:endParaRPr>
          </a:p>
        </p:txBody>
      </p:sp>
      <p:sp>
        <p:nvSpPr>
          <p:cNvPr id="28675" name="Line 9"/>
          <p:cNvSpPr>
            <a:spLocks noChangeShapeType="1"/>
          </p:cNvSpPr>
          <p:nvPr/>
        </p:nvSpPr>
        <p:spPr bwMode="auto">
          <a:xfrm>
            <a:off x="304800" y="762000"/>
            <a:ext cx="8382000" cy="0"/>
          </a:xfrm>
          <a:prstGeom prst="line">
            <a:avLst/>
          </a:prstGeom>
          <a:noFill/>
          <a:ln w="38100">
            <a:solidFill>
              <a:srgbClr val="0000B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5124" name="Rectangle 1"/>
          <p:cNvSpPr>
            <a:spLocks noChangeArrowheads="1"/>
          </p:cNvSpPr>
          <p:nvPr/>
        </p:nvSpPr>
        <p:spPr bwMode="auto">
          <a:xfrm>
            <a:off x="609600" y="914400"/>
            <a:ext cx="8153400" cy="547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en-US" sz="2200" dirty="0"/>
              <a:t>The student makes decisions based on understanding, analysis, and critique of reported statistical information and statistical summaries.</a:t>
            </a:r>
          </a:p>
          <a:p>
            <a:pPr>
              <a:defRPr/>
            </a:pPr>
            <a:r>
              <a:rPr lang="en-US" sz="2200" dirty="0"/>
              <a:t>The student is expected to:</a:t>
            </a:r>
          </a:p>
          <a:p>
            <a:pPr marL="457200" indent="-457200">
              <a:buFontTx/>
              <a:buAutoNum type="alphaUcParenBoth"/>
              <a:defRPr/>
            </a:pPr>
            <a:r>
              <a:rPr lang="en-US" sz="2200" dirty="0"/>
              <a:t>Identify limitations or lack of information in studies reporting statistical information, including when studies are reported in condensed form;</a:t>
            </a:r>
          </a:p>
          <a:p>
            <a:pPr marL="457200" indent="-457200">
              <a:buFontTx/>
              <a:buAutoNum type="alphaUcParenBoth"/>
              <a:defRPr/>
            </a:pPr>
            <a:r>
              <a:rPr lang="en-US" sz="2200" dirty="0"/>
              <a:t>Interpret and compare the results of polls, given a margin of error;</a:t>
            </a:r>
          </a:p>
          <a:p>
            <a:pPr marL="457200" indent="-457200">
              <a:buFontTx/>
              <a:buAutoNum type="alphaUcParenBoth"/>
              <a:defRPr/>
            </a:pPr>
            <a:r>
              <a:rPr lang="en-US" sz="2200" dirty="0"/>
              <a:t>Identify uses and misuses of statistical analyses in studies reporting statistics or using statistics to justify particular conclusions; and</a:t>
            </a:r>
          </a:p>
          <a:p>
            <a:pPr marL="457200" indent="-457200">
              <a:buFontTx/>
              <a:buAutoNum type="alphaUcParenBoth"/>
              <a:defRPr/>
            </a:pPr>
            <a:r>
              <a:rPr lang="en-US" sz="2200" dirty="0"/>
              <a:t>Describe strengths and weaknesses of sampling techniques, data, and graphical displays, and interpretations of summary statistics or other results appearing in a study.</a:t>
            </a:r>
          </a:p>
          <a:p>
            <a:pPr>
              <a:defRPr/>
            </a:pPr>
            <a:endParaRPr lang="en-US" sz="2000" dirty="0"/>
          </a:p>
        </p:txBody>
      </p:sp>
    </p:spTree>
    <p:extLst>
      <p:ext uri="{BB962C8B-B14F-4D97-AF65-F5344CB8AC3E}">
        <p14:creationId xmlns:p14="http://schemas.microsoft.com/office/powerpoint/2010/main" val="350681345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lide Number Placeholder 5"/>
          <p:cNvSpPr>
            <a:spLocks noGrp="1"/>
          </p:cNvSpPr>
          <p:nvPr>
            <p:ph type="sldNum" sz="quarter" idx="12"/>
          </p:nvPr>
        </p:nvSpPr>
        <p:spPr>
          <a:noFill/>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972BA84B-FE69-CA4C-A16F-467BD8317719}" type="slidenum">
              <a:rPr lang="en-US" sz="1200">
                <a:solidFill>
                  <a:schemeClr val="bg1"/>
                </a:solidFill>
              </a:rPr>
              <a:pPr/>
              <a:t>36</a:t>
            </a:fld>
            <a:endParaRPr lang="en-US" sz="1400" b="0"/>
          </a:p>
        </p:txBody>
      </p:sp>
      <p:sp>
        <p:nvSpPr>
          <p:cNvPr id="30722" name="Text Box 8"/>
          <p:cNvSpPr txBox="1">
            <a:spLocks noChangeArrowheads="1"/>
          </p:cNvSpPr>
          <p:nvPr/>
        </p:nvSpPr>
        <p:spPr bwMode="auto">
          <a:xfrm>
            <a:off x="381000" y="228600"/>
            <a:ext cx="7635875" cy="5191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2800">
                <a:solidFill>
                  <a:srgbClr val="0000BF"/>
                </a:solidFill>
                <a:latin typeface="ITC Officina Serif Bold" charset="0"/>
                <a:ea typeface="ＭＳ Ｐゴシック" charset="0"/>
                <a:cs typeface="ＭＳ Ｐゴシック" charset="0"/>
              </a:rPr>
              <a:t>Task </a:t>
            </a:r>
            <a:endParaRPr lang="en-US">
              <a:ea typeface="ＭＳ Ｐゴシック" charset="0"/>
              <a:cs typeface="ＭＳ Ｐゴシック" charset="0"/>
            </a:endParaRPr>
          </a:p>
        </p:txBody>
      </p:sp>
      <p:sp>
        <p:nvSpPr>
          <p:cNvPr id="30723" name="Line 9"/>
          <p:cNvSpPr>
            <a:spLocks noChangeShapeType="1"/>
          </p:cNvSpPr>
          <p:nvPr/>
        </p:nvSpPr>
        <p:spPr bwMode="auto">
          <a:xfrm>
            <a:off x="304800" y="762000"/>
            <a:ext cx="8382000" cy="0"/>
          </a:xfrm>
          <a:prstGeom prst="line">
            <a:avLst/>
          </a:prstGeom>
          <a:noFill/>
          <a:ln w="38100">
            <a:solidFill>
              <a:srgbClr val="0000B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24" name="Rectangle 1"/>
          <p:cNvSpPr>
            <a:spLocks noChangeArrowheads="1"/>
          </p:cNvSpPr>
          <p:nvPr/>
        </p:nvSpPr>
        <p:spPr bwMode="auto">
          <a:xfrm>
            <a:off x="4343400" y="914400"/>
            <a:ext cx="4800600"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3200">
                <a:solidFill>
                  <a:srgbClr val="008000"/>
                </a:solidFill>
              </a:rPr>
              <a:t>What are the “buckets”?</a:t>
            </a:r>
          </a:p>
          <a:p>
            <a:endParaRPr lang="en-US" sz="2000"/>
          </a:p>
        </p:txBody>
      </p:sp>
      <p:sp>
        <p:nvSpPr>
          <p:cNvPr id="30725" name="Rectangle 1"/>
          <p:cNvSpPr>
            <a:spLocks noChangeArrowheads="1"/>
          </p:cNvSpPr>
          <p:nvPr/>
        </p:nvSpPr>
        <p:spPr bwMode="auto">
          <a:xfrm>
            <a:off x="7010400" y="1892300"/>
            <a:ext cx="220980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3200">
                <a:solidFill>
                  <a:srgbClr val="008000"/>
                </a:solidFill>
              </a:rPr>
              <a:t>Learning </a:t>
            </a:r>
          </a:p>
          <a:p>
            <a:r>
              <a:rPr lang="en-US" sz="3200">
                <a:solidFill>
                  <a:srgbClr val="008000"/>
                </a:solidFill>
              </a:rPr>
              <a:t>outcomes</a:t>
            </a:r>
          </a:p>
          <a:p>
            <a:endParaRPr lang="en-US" sz="2000"/>
          </a:p>
        </p:txBody>
      </p:sp>
      <p:sp>
        <p:nvSpPr>
          <p:cNvPr id="30726" name="Rectangle 1"/>
          <p:cNvSpPr>
            <a:spLocks noChangeArrowheads="1"/>
          </p:cNvSpPr>
          <p:nvPr/>
        </p:nvSpPr>
        <p:spPr bwMode="auto">
          <a:xfrm>
            <a:off x="6477000" y="3492500"/>
            <a:ext cx="304800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3200">
                <a:solidFill>
                  <a:srgbClr val="008000"/>
                </a:solidFill>
              </a:rPr>
              <a:t>Performance </a:t>
            </a:r>
          </a:p>
          <a:p>
            <a:r>
              <a:rPr lang="en-US" sz="3200">
                <a:solidFill>
                  <a:srgbClr val="008000"/>
                </a:solidFill>
              </a:rPr>
              <a:t>descriptors</a:t>
            </a:r>
          </a:p>
          <a:p>
            <a:endParaRPr lang="en-US" sz="2000"/>
          </a:p>
        </p:txBody>
      </p:sp>
      <p:pic>
        <p:nvPicPr>
          <p:cNvPr id="30727" name="Picture 1" descr="Screen Shot 2013-09-20 at 9.44.27 A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04800" y="2311400"/>
            <a:ext cx="5283200" cy="241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 name="Straight Arrow Connector 3"/>
          <p:cNvCxnSpPr/>
          <p:nvPr/>
        </p:nvCxnSpPr>
        <p:spPr bwMode="auto">
          <a:xfrm flipH="1">
            <a:off x="1524000" y="1360488"/>
            <a:ext cx="2667000" cy="1077912"/>
          </a:xfrm>
          <a:prstGeom prst="straightConnector1">
            <a:avLst/>
          </a:prstGeom>
          <a:solidFill>
            <a:schemeClr val="accent1"/>
          </a:solidFill>
          <a:ln w="50800" cap="flat" cmpd="sng" algn="ctr">
            <a:solidFill>
              <a:srgbClr val="008000"/>
            </a:solidFill>
            <a:prstDash val="solid"/>
            <a:round/>
            <a:headEnd type="none" w="med" len="med"/>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2" name="Straight Arrow Connector 11"/>
          <p:cNvCxnSpPr/>
          <p:nvPr/>
        </p:nvCxnSpPr>
        <p:spPr bwMode="auto">
          <a:xfrm flipH="1">
            <a:off x="5638800" y="2362200"/>
            <a:ext cx="1447800" cy="533400"/>
          </a:xfrm>
          <a:prstGeom prst="straightConnector1">
            <a:avLst/>
          </a:prstGeom>
          <a:solidFill>
            <a:schemeClr val="accent1"/>
          </a:solidFill>
          <a:ln w="50800" cap="flat" cmpd="sng" algn="ctr">
            <a:solidFill>
              <a:srgbClr val="008000"/>
            </a:solidFill>
            <a:prstDash val="solid"/>
            <a:round/>
            <a:headEnd type="none" w="med" len="med"/>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5" name="Straight Arrow Connector 14"/>
          <p:cNvCxnSpPr/>
          <p:nvPr/>
        </p:nvCxnSpPr>
        <p:spPr bwMode="auto">
          <a:xfrm flipH="1" flipV="1">
            <a:off x="5562600" y="3810000"/>
            <a:ext cx="965200" cy="215900"/>
          </a:xfrm>
          <a:prstGeom prst="straightConnector1">
            <a:avLst/>
          </a:prstGeom>
          <a:solidFill>
            <a:schemeClr val="accent1"/>
          </a:solidFill>
          <a:ln w="50800" cap="flat" cmpd="sng" algn="ctr">
            <a:solidFill>
              <a:srgbClr val="008000"/>
            </a:solidFill>
            <a:prstDash val="solid"/>
            <a:round/>
            <a:headEnd type="none" w="med" len="med"/>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9" name="Straight Arrow Connector 18"/>
          <p:cNvCxnSpPr/>
          <p:nvPr/>
        </p:nvCxnSpPr>
        <p:spPr bwMode="auto">
          <a:xfrm flipH="1">
            <a:off x="5486400" y="4114800"/>
            <a:ext cx="1066800" cy="228600"/>
          </a:xfrm>
          <a:prstGeom prst="straightConnector1">
            <a:avLst/>
          </a:prstGeom>
          <a:solidFill>
            <a:schemeClr val="accent1"/>
          </a:solidFill>
          <a:ln w="50800" cap="flat" cmpd="sng" algn="ctr">
            <a:solidFill>
              <a:srgbClr val="008000"/>
            </a:solidFill>
            <a:prstDash val="solid"/>
            <a:round/>
            <a:headEnd type="none" w="med" len="med"/>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Tree>
    <p:extLst>
      <p:ext uri="{BB962C8B-B14F-4D97-AF65-F5344CB8AC3E}">
        <p14:creationId xmlns:p14="http://schemas.microsoft.com/office/powerpoint/2010/main" val="258549931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b="1" dirty="0" smtClean="0">
                <a:solidFill>
                  <a:srgbClr val="006600"/>
                </a:solidFill>
              </a:rPr>
              <a:t>In mathematics, developmental education is even more common</a:t>
            </a:r>
            <a:endParaRPr lang="en-US" b="1" dirty="0">
              <a:solidFill>
                <a:srgbClr val="006600"/>
              </a:solidFill>
            </a:endParaRPr>
          </a:p>
        </p:txBody>
      </p:sp>
      <p:sp>
        <p:nvSpPr>
          <p:cNvPr id="8" name="Content Placeholder 7"/>
          <p:cNvSpPr>
            <a:spLocks noGrp="1"/>
          </p:cNvSpPr>
          <p:nvPr>
            <p:ph idx="1"/>
          </p:nvPr>
        </p:nvSpPr>
        <p:spPr>
          <a:xfrm>
            <a:off x="304800" y="914400"/>
            <a:ext cx="8610600" cy="5181600"/>
          </a:xfrm>
        </p:spPr>
        <p:txBody>
          <a:bodyPr/>
          <a:lstStyle/>
          <a:p>
            <a:pPr>
              <a:lnSpc>
                <a:spcPct val="110000"/>
              </a:lnSpc>
              <a:spcAft>
                <a:spcPts val="600"/>
              </a:spcAft>
            </a:pPr>
            <a:r>
              <a:rPr lang="en-US" sz="2200" dirty="0" smtClean="0">
                <a:solidFill>
                  <a:srgbClr val="302C24"/>
                </a:solidFill>
              </a:rPr>
              <a:t>67</a:t>
            </a:r>
            <a:r>
              <a:rPr lang="en-US" sz="2200" dirty="0">
                <a:solidFill>
                  <a:srgbClr val="302C24"/>
                </a:solidFill>
              </a:rPr>
              <a:t>% of community college students are referred to one or more developmental math </a:t>
            </a:r>
            <a:r>
              <a:rPr lang="en-US" sz="2200" dirty="0" smtClean="0">
                <a:solidFill>
                  <a:srgbClr val="302C24"/>
                </a:solidFill>
              </a:rPr>
              <a:t>courses (and 80%+ in some systems)</a:t>
            </a:r>
          </a:p>
          <a:p>
            <a:pPr>
              <a:lnSpc>
                <a:spcPct val="110000"/>
              </a:lnSpc>
              <a:spcAft>
                <a:spcPts val="600"/>
              </a:spcAft>
            </a:pPr>
            <a:endParaRPr lang="en-US" sz="2200" dirty="0" smtClean="0">
              <a:solidFill>
                <a:srgbClr val="302C24"/>
              </a:solidFill>
            </a:endParaRPr>
          </a:p>
          <a:p>
            <a:pPr marL="457200" lvl="1" indent="0">
              <a:lnSpc>
                <a:spcPct val="110000"/>
              </a:lnSpc>
              <a:spcAft>
                <a:spcPts val="600"/>
              </a:spcAft>
              <a:buNone/>
            </a:pPr>
            <a:endParaRPr lang="en-US" sz="2200" i="1" dirty="0">
              <a:solidFill>
                <a:srgbClr val="302C24"/>
              </a:solidFill>
            </a:endParaRPr>
          </a:p>
          <a:p>
            <a:pPr marL="457200" lvl="1" indent="0">
              <a:lnSpc>
                <a:spcPct val="110000"/>
              </a:lnSpc>
              <a:spcAft>
                <a:spcPts val="600"/>
              </a:spcAft>
              <a:buNone/>
            </a:pPr>
            <a:endParaRPr lang="en-US" sz="2200" i="1" dirty="0" smtClean="0">
              <a:solidFill>
                <a:srgbClr val="302C24"/>
              </a:solidFill>
            </a:endParaRPr>
          </a:p>
          <a:p>
            <a:pPr marL="457200" lvl="1" indent="0">
              <a:lnSpc>
                <a:spcPct val="110000"/>
              </a:lnSpc>
              <a:spcAft>
                <a:spcPts val="600"/>
              </a:spcAft>
              <a:buNone/>
            </a:pPr>
            <a:endParaRPr lang="en-US" sz="2200" i="1" dirty="0">
              <a:solidFill>
                <a:srgbClr val="302C24"/>
              </a:solidFill>
            </a:endParaRPr>
          </a:p>
          <a:p>
            <a:pPr marL="457200" lvl="1" indent="0">
              <a:lnSpc>
                <a:spcPct val="110000"/>
              </a:lnSpc>
              <a:spcAft>
                <a:spcPts val="600"/>
              </a:spcAft>
              <a:buNone/>
            </a:pPr>
            <a:endParaRPr lang="en-US" sz="2200" i="1" dirty="0" smtClean="0">
              <a:solidFill>
                <a:srgbClr val="302C24"/>
              </a:solidFill>
            </a:endParaRPr>
          </a:p>
          <a:p>
            <a:pPr marL="457200" lvl="1" indent="0">
              <a:lnSpc>
                <a:spcPct val="110000"/>
              </a:lnSpc>
              <a:spcAft>
                <a:spcPts val="600"/>
              </a:spcAft>
              <a:buNone/>
            </a:pPr>
            <a:endParaRPr lang="en-US" sz="2200" i="1" dirty="0">
              <a:solidFill>
                <a:srgbClr val="302C24"/>
              </a:solidFill>
            </a:endParaRPr>
          </a:p>
          <a:p>
            <a:pPr marL="457200" lvl="1" indent="0">
              <a:lnSpc>
                <a:spcPct val="110000"/>
              </a:lnSpc>
              <a:spcAft>
                <a:spcPts val="600"/>
              </a:spcAft>
              <a:buNone/>
            </a:pPr>
            <a:endParaRPr lang="en-US" sz="2000" i="1" dirty="0">
              <a:solidFill>
                <a:srgbClr val="302C24"/>
              </a:solidFill>
            </a:endParaRPr>
          </a:p>
        </p:txBody>
      </p:sp>
      <p:sp>
        <p:nvSpPr>
          <p:cNvPr id="4" name="Slide Number Placeholder 3"/>
          <p:cNvSpPr>
            <a:spLocks noGrp="1"/>
          </p:cNvSpPr>
          <p:nvPr>
            <p:ph type="sldNum" sz="quarter" idx="12"/>
          </p:nvPr>
        </p:nvSpPr>
        <p:spPr/>
        <p:txBody>
          <a:bodyPr/>
          <a:lstStyle/>
          <a:p>
            <a:fld id="{2E755760-801E-B94C-BD4D-729510EB6590}" type="slidenum">
              <a:rPr lang="en-US" smtClean="0">
                <a:solidFill>
                  <a:srgbClr val="FFFFFF"/>
                </a:solidFill>
              </a:rPr>
              <a:pPr/>
              <a:t>4</a:t>
            </a:fld>
            <a:endParaRPr lang="en-US">
              <a:solidFill>
                <a:srgbClr val="FFFFFF"/>
              </a:solidFill>
            </a:endParaRPr>
          </a:p>
        </p:txBody>
      </p:sp>
      <p:graphicFrame>
        <p:nvGraphicFramePr>
          <p:cNvPr id="5" name="Table 4"/>
          <p:cNvGraphicFramePr>
            <a:graphicFrameLocks noGrp="1"/>
          </p:cNvGraphicFramePr>
          <p:nvPr>
            <p:extLst>
              <p:ext uri="{D42A27DB-BD31-4B8C-83A1-F6EECF244321}">
                <p14:modId xmlns:p14="http://schemas.microsoft.com/office/powerpoint/2010/main" val="3753990367"/>
              </p:ext>
            </p:extLst>
          </p:nvPr>
        </p:nvGraphicFramePr>
        <p:xfrm>
          <a:off x="457200" y="2280457"/>
          <a:ext cx="8077200" cy="3053543"/>
        </p:xfrm>
        <a:graphic>
          <a:graphicData uri="http://schemas.openxmlformats.org/drawingml/2006/table">
            <a:tbl>
              <a:tblPr firstRow="1" bandRow="1">
                <a:tableStyleId>{5C22544A-7EE6-4342-B048-85BDC9FD1C3A}</a:tableStyleId>
              </a:tblPr>
              <a:tblGrid>
                <a:gridCol w="6612291"/>
                <a:gridCol w="1464909"/>
              </a:tblGrid>
              <a:tr h="548757">
                <a:tc gridSpan="2">
                  <a:txBody>
                    <a:bodyPr/>
                    <a:lstStyle/>
                    <a:p>
                      <a:r>
                        <a:rPr lang="en-US" sz="1600" dirty="0" smtClean="0">
                          <a:solidFill>
                            <a:schemeClr val="tx1"/>
                          </a:solidFill>
                          <a:latin typeface="Tahoma" pitchFamily="34" charset="0"/>
                          <a:ea typeface="Tahoma" pitchFamily="34" charset="0"/>
                          <a:cs typeface="Tahoma" pitchFamily="34" charset="0"/>
                        </a:rPr>
                        <a:t>Developmental Education Pipeline at Public Two-Year</a:t>
                      </a:r>
                      <a:r>
                        <a:rPr lang="en-US" sz="1600" baseline="0" dirty="0" smtClean="0">
                          <a:solidFill>
                            <a:schemeClr val="tx1"/>
                          </a:solidFill>
                          <a:latin typeface="Tahoma" pitchFamily="34" charset="0"/>
                          <a:ea typeface="Tahoma" pitchFamily="34" charset="0"/>
                          <a:cs typeface="Tahoma" pitchFamily="34" charset="0"/>
                        </a:rPr>
                        <a:t> Colleges</a:t>
                      </a:r>
                      <a:r>
                        <a:rPr lang="en-US" sz="1400" baseline="0" dirty="0" smtClean="0">
                          <a:solidFill>
                            <a:schemeClr val="tx1"/>
                          </a:solidFill>
                          <a:latin typeface="Tahoma" pitchFamily="34" charset="0"/>
                          <a:ea typeface="Tahoma" pitchFamily="34" charset="0"/>
                          <a:cs typeface="Tahoma" pitchFamily="34" charset="0"/>
                        </a:rPr>
                        <a:t>                         </a:t>
                      </a:r>
                      <a:r>
                        <a:rPr lang="en-US" sz="1400" b="0" i="1" baseline="0" dirty="0" smtClean="0">
                          <a:solidFill>
                            <a:schemeClr val="tx1"/>
                          </a:solidFill>
                          <a:latin typeface="Tahoma" pitchFamily="34" charset="0"/>
                          <a:ea typeface="Tahoma" pitchFamily="34" charset="0"/>
                          <a:cs typeface="Tahoma" pitchFamily="34" charset="0"/>
                        </a:rPr>
                        <a:t>Fall 2007 Cohort   </a:t>
                      </a:r>
                    </a:p>
                    <a:p>
                      <a:pPr algn="r"/>
                      <a:r>
                        <a:rPr lang="en-US" sz="1400" b="0" i="1" baseline="0" dirty="0" smtClean="0">
                          <a:solidFill>
                            <a:schemeClr val="tx1"/>
                          </a:solidFill>
                          <a:latin typeface="Tahoma" pitchFamily="34" charset="0"/>
                          <a:ea typeface="Tahoma" pitchFamily="34" charset="0"/>
                          <a:cs typeface="Tahoma" pitchFamily="34" charset="0"/>
                        </a:rPr>
                        <a:t>                                                                                                                           Cohort total: 99,097</a:t>
                      </a:r>
                      <a:endParaRPr lang="en-US" sz="1400" b="0" i="1" dirty="0">
                        <a:solidFill>
                          <a:schemeClr val="tx1"/>
                        </a:solidFill>
                        <a:latin typeface="Tahoma" pitchFamily="34" charset="0"/>
                        <a:ea typeface="Tahoma" pitchFamily="34" charset="0"/>
                        <a:cs typeface="Tahoma" pitchFamily="34" charset="0"/>
                      </a:endParaRPr>
                    </a:p>
                  </a:txBody>
                  <a:tcPr marT="45730" marB="45730">
                    <a:solidFill>
                      <a:schemeClr val="accent1">
                        <a:lumMod val="40000"/>
                        <a:lumOff val="60000"/>
                      </a:schemeClr>
                    </a:solidFill>
                  </a:tcPr>
                </a:tc>
                <a:tc hMerge="1">
                  <a:txBody>
                    <a:bodyPr/>
                    <a:lstStyle/>
                    <a:p>
                      <a:endParaRPr lang="en-US" sz="1400" b="0" i="1" dirty="0">
                        <a:solidFill>
                          <a:schemeClr val="tx1"/>
                        </a:solidFill>
                        <a:latin typeface="Tahoma" pitchFamily="34" charset="0"/>
                        <a:ea typeface="Tahoma" pitchFamily="34" charset="0"/>
                        <a:cs typeface="Tahoma" pitchFamily="34" charset="0"/>
                      </a:endParaRPr>
                    </a:p>
                  </a:txBody>
                  <a:tcPr>
                    <a:solidFill>
                      <a:srgbClr val="A7D579"/>
                    </a:solidFill>
                  </a:tcPr>
                </a:tc>
              </a:tr>
              <a:tr h="431892">
                <a:tc>
                  <a:txBody>
                    <a:bodyPr/>
                    <a:lstStyle/>
                    <a:p>
                      <a:r>
                        <a:rPr lang="en-US" sz="1700" dirty="0" smtClean="0">
                          <a:latin typeface="Tahoma" pitchFamily="34" charset="0"/>
                          <a:ea typeface="Tahoma" pitchFamily="34" charset="0"/>
                          <a:cs typeface="Tahoma" pitchFamily="34" charset="0"/>
                        </a:rPr>
                        <a:t>Of students below state standard</a:t>
                      </a:r>
                      <a:r>
                        <a:rPr lang="en-US" sz="1700" baseline="0" dirty="0" smtClean="0">
                          <a:latin typeface="Tahoma" pitchFamily="34" charset="0"/>
                          <a:ea typeface="Tahoma" pitchFamily="34" charset="0"/>
                          <a:cs typeface="Tahoma" pitchFamily="34" charset="0"/>
                        </a:rPr>
                        <a:t> in mathematics</a:t>
                      </a:r>
                      <a:endParaRPr lang="en-US" sz="1700" dirty="0">
                        <a:latin typeface="Tahoma" pitchFamily="34" charset="0"/>
                        <a:ea typeface="Tahoma" pitchFamily="34" charset="0"/>
                        <a:cs typeface="Tahoma" pitchFamily="34" charset="0"/>
                      </a:endParaRPr>
                    </a:p>
                  </a:txBody>
                  <a:tcPr marT="45730" marB="45730" anchor="ctr">
                    <a:solidFill>
                      <a:srgbClr val="FFC000"/>
                    </a:solidFill>
                  </a:tcPr>
                </a:tc>
                <a:tc>
                  <a:txBody>
                    <a:bodyPr/>
                    <a:lstStyle/>
                    <a:p>
                      <a:pPr algn="ctr"/>
                      <a:r>
                        <a:rPr lang="en-US" sz="1600" b="1" dirty="0" smtClean="0">
                          <a:latin typeface="Tahoma" pitchFamily="34" charset="0"/>
                          <a:ea typeface="Tahoma" pitchFamily="34" charset="0"/>
                          <a:cs typeface="Tahoma" pitchFamily="34" charset="0"/>
                        </a:rPr>
                        <a:t>100</a:t>
                      </a:r>
                      <a:endParaRPr lang="en-US" sz="1600" b="1" dirty="0">
                        <a:latin typeface="Tahoma" pitchFamily="34" charset="0"/>
                        <a:ea typeface="Tahoma" pitchFamily="34" charset="0"/>
                        <a:cs typeface="Tahoma" pitchFamily="34" charset="0"/>
                      </a:endParaRPr>
                    </a:p>
                  </a:txBody>
                  <a:tcPr marT="45730" marB="45730">
                    <a:solidFill>
                      <a:srgbClr val="FFC000"/>
                    </a:solidFill>
                  </a:tcPr>
                </a:tc>
              </a:tr>
              <a:tr h="431892">
                <a:tc>
                  <a:txBody>
                    <a:bodyPr/>
                    <a:lstStyle/>
                    <a:p>
                      <a:r>
                        <a:rPr lang="en-US" sz="1700" dirty="0" smtClean="0">
                          <a:latin typeface="Tahoma" pitchFamily="34" charset="0"/>
                          <a:ea typeface="Tahoma" pitchFamily="34" charset="0"/>
                          <a:cs typeface="Tahoma" pitchFamily="34" charset="0"/>
                        </a:rPr>
                        <a:t>Enrolled in developmental education</a:t>
                      </a:r>
                      <a:endParaRPr lang="en-US" sz="1700" dirty="0">
                        <a:latin typeface="Tahoma" pitchFamily="34" charset="0"/>
                        <a:ea typeface="Tahoma" pitchFamily="34" charset="0"/>
                        <a:cs typeface="Tahoma" pitchFamily="34" charset="0"/>
                      </a:endParaRPr>
                    </a:p>
                  </a:txBody>
                  <a:tcPr marT="45730" marB="45730" anchor="ctr">
                    <a:solidFill>
                      <a:schemeClr val="accent1">
                        <a:lumMod val="60000"/>
                        <a:lumOff val="40000"/>
                      </a:schemeClr>
                    </a:solidFill>
                  </a:tcPr>
                </a:tc>
                <a:tc>
                  <a:txBody>
                    <a:bodyPr/>
                    <a:lstStyle/>
                    <a:p>
                      <a:pPr algn="ctr"/>
                      <a:r>
                        <a:rPr lang="en-US" sz="1700" b="0" dirty="0" smtClean="0">
                          <a:latin typeface="Tahoma" pitchFamily="34" charset="0"/>
                          <a:ea typeface="Tahoma" pitchFamily="34" charset="0"/>
                          <a:cs typeface="Tahoma" pitchFamily="34" charset="0"/>
                        </a:rPr>
                        <a:t>83</a:t>
                      </a:r>
                      <a:endParaRPr lang="en-US" sz="1700" b="0" dirty="0">
                        <a:latin typeface="Tahoma" pitchFamily="34" charset="0"/>
                        <a:ea typeface="Tahoma" pitchFamily="34" charset="0"/>
                        <a:cs typeface="Tahoma" pitchFamily="34" charset="0"/>
                      </a:endParaRPr>
                    </a:p>
                  </a:txBody>
                  <a:tcPr marT="45730" marB="45730" anchor="ctr">
                    <a:solidFill>
                      <a:schemeClr val="accent1">
                        <a:lumMod val="40000"/>
                        <a:lumOff val="60000"/>
                      </a:schemeClr>
                    </a:solidFill>
                  </a:tcPr>
                </a:tc>
              </a:tr>
              <a:tr h="431892">
                <a:tc>
                  <a:txBody>
                    <a:bodyPr/>
                    <a:lstStyle/>
                    <a:p>
                      <a:r>
                        <a:rPr lang="en-US" sz="1700" dirty="0" smtClean="0">
                          <a:latin typeface="Tahoma" pitchFamily="34" charset="0"/>
                          <a:ea typeface="Tahoma" pitchFamily="34" charset="0"/>
                          <a:cs typeface="Tahoma" pitchFamily="34" charset="0"/>
                        </a:rPr>
                        <a:t>Achieved college readiness</a:t>
                      </a:r>
                      <a:endParaRPr lang="en-US" sz="1700" dirty="0">
                        <a:latin typeface="Tahoma" pitchFamily="34" charset="0"/>
                        <a:ea typeface="Tahoma" pitchFamily="34" charset="0"/>
                        <a:cs typeface="Tahoma" pitchFamily="34" charset="0"/>
                      </a:endParaRPr>
                    </a:p>
                  </a:txBody>
                  <a:tcPr marT="45730" marB="45730" anchor="ctr">
                    <a:solidFill>
                      <a:schemeClr val="accent1">
                        <a:lumMod val="60000"/>
                        <a:lumOff val="40000"/>
                      </a:schemeClr>
                    </a:solidFill>
                  </a:tcPr>
                </a:tc>
                <a:tc>
                  <a:txBody>
                    <a:bodyPr/>
                    <a:lstStyle/>
                    <a:p>
                      <a:pPr algn="ctr"/>
                      <a:r>
                        <a:rPr lang="en-US" sz="1700" b="0" dirty="0" smtClean="0">
                          <a:latin typeface="Tahoma" pitchFamily="34" charset="0"/>
                          <a:ea typeface="Tahoma" pitchFamily="34" charset="0"/>
                          <a:cs typeface="Tahoma" pitchFamily="34" charset="0"/>
                        </a:rPr>
                        <a:t>39</a:t>
                      </a:r>
                      <a:endParaRPr lang="en-US" sz="1700" b="0" dirty="0">
                        <a:latin typeface="Tahoma" pitchFamily="34" charset="0"/>
                        <a:ea typeface="Tahoma" pitchFamily="34" charset="0"/>
                        <a:cs typeface="Tahoma" pitchFamily="34" charset="0"/>
                      </a:endParaRPr>
                    </a:p>
                  </a:txBody>
                  <a:tcPr marT="45730" marB="45730" anchor="ctr">
                    <a:solidFill>
                      <a:schemeClr val="accent1">
                        <a:lumMod val="40000"/>
                        <a:lumOff val="60000"/>
                      </a:schemeClr>
                    </a:solidFill>
                  </a:tcPr>
                </a:tc>
              </a:tr>
              <a:tr h="431892">
                <a:tc>
                  <a:txBody>
                    <a:bodyPr/>
                    <a:lstStyle/>
                    <a:p>
                      <a:r>
                        <a:rPr lang="en-US" sz="1700" dirty="0" smtClean="0">
                          <a:latin typeface="Tahoma" pitchFamily="34" charset="0"/>
                          <a:ea typeface="Tahoma" pitchFamily="34" charset="0"/>
                          <a:cs typeface="Tahoma" pitchFamily="34" charset="0"/>
                        </a:rPr>
                        <a:t>Attempted first college-</a:t>
                      </a:r>
                      <a:r>
                        <a:rPr lang="en-US" sz="1700" baseline="0" dirty="0" smtClean="0">
                          <a:latin typeface="Tahoma" pitchFamily="34" charset="0"/>
                          <a:ea typeface="Tahoma" pitchFamily="34" charset="0"/>
                          <a:cs typeface="Tahoma" pitchFamily="34" charset="0"/>
                        </a:rPr>
                        <a:t>level course</a:t>
                      </a:r>
                      <a:endParaRPr lang="en-US" sz="1700" dirty="0">
                        <a:latin typeface="Tahoma" pitchFamily="34" charset="0"/>
                        <a:ea typeface="Tahoma" pitchFamily="34" charset="0"/>
                        <a:cs typeface="Tahoma" pitchFamily="34" charset="0"/>
                      </a:endParaRPr>
                    </a:p>
                  </a:txBody>
                  <a:tcPr marT="45730" marB="45730" anchor="ctr">
                    <a:solidFill>
                      <a:schemeClr val="accent1">
                        <a:lumMod val="60000"/>
                        <a:lumOff val="40000"/>
                      </a:schemeClr>
                    </a:solidFill>
                  </a:tcPr>
                </a:tc>
                <a:tc>
                  <a:txBody>
                    <a:bodyPr/>
                    <a:lstStyle/>
                    <a:p>
                      <a:pPr algn="ctr"/>
                      <a:r>
                        <a:rPr lang="en-US" sz="1700" b="0" dirty="0" smtClean="0">
                          <a:latin typeface="Tahoma" pitchFamily="34" charset="0"/>
                          <a:ea typeface="Tahoma" pitchFamily="34" charset="0"/>
                          <a:cs typeface="Tahoma" pitchFamily="34" charset="0"/>
                        </a:rPr>
                        <a:t>21</a:t>
                      </a:r>
                      <a:endParaRPr lang="en-US" sz="1700" b="0" dirty="0">
                        <a:latin typeface="Tahoma" pitchFamily="34" charset="0"/>
                        <a:ea typeface="Tahoma" pitchFamily="34" charset="0"/>
                        <a:cs typeface="Tahoma" pitchFamily="34" charset="0"/>
                      </a:endParaRPr>
                    </a:p>
                  </a:txBody>
                  <a:tcPr marT="45730" marB="45730" anchor="ctr">
                    <a:solidFill>
                      <a:schemeClr val="accent1">
                        <a:lumMod val="40000"/>
                        <a:lumOff val="60000"/>
                      </a:schemeClr>
                    </a:solidFill>
                  </a:tcPr>
                </a:tc>
              </a:tr>
              <a:tr h="350595">
                <a:tc>
                  <a:txBody>
                    <a:bodyPr/>
                    <a:lstStyle/>
                    <a:p>
                      <a:r>
                        <a:rPr lang="en-US" sz="1700" dirty="0" smtClean="0">
                          <a:latin typeface="Tahoma" pitchFamily="34" charset="0"/>
                          <a:ea typeface="Tahoma" pitchFamily="34" charset="0"/>
                          <a:cs typeface="Tahoma" pitchFamily="34" charset="0"/>
                        </a:rPr>
                        <a:t>Successfully completed first college-level course</a:t>
                      </a:r>
                      <a:endParaRPr lang="en-US" sz="1700" dirty="0">
                        <a:latin typeface="Tahoma" pitchFamily="34" charset="0"/>
                        <a:ea typeface="Tahoma" pitchFamily="34" charset="0"/>
                        <a:cs typeface="Tahoma" pitchFamily="34" charset="0"/>
                      </a:endParaRPr>
                    </a:p>
                  </a:txBody>
                  <a:tcPr marT="45730" marB="45730" anchor="ctr">
                    <a:solidFill>
                      <a:srgbClr val="F7903B"/>
                    </a:solidFill>
                  </a:tcPr>
                </a:tc>
                <a:tc>
                  <a:txBody>
                    <a:bodyPr/>
                    <a:lstStyle/>
                    <a:p>
                      <a:pPr algn="ctr"/>
                      <a:r>
                        <a:rPr lang="en-US" sz="1700" b="0" dirty="0" smtClean="0">
                          <a:solidFill>
                            <a:schemeClr val="bg1"/>
                          </a:solidFill>
                          <a:latin typeface="Tahoma" pitchFamily="34" charset="0"/>
                          <a:ea typeface="Tahoma" pitchFamily="34" charset="0"/>
                          <a:cs typeface="Tahoma" pitchFamily="34" charset="0"/>
                        </a:rPr>
                        <a:t>15</a:t>
                      </a:r>
                      <a:endParaRPr lang="en-US" sz="1700" b="0" dirty="0">
                        <a:solidFill>
                          <a:schemeClr val="bg1"/>
                        </a:solidFill>
                        <a:latin typeface="Tahoma" pitchFamily="34" charset="0"/>
                        <a:ea typeface="Tahoma" pitchFamily="34" charset="0"/>
                        <a:cs typeface="Tahoma" pitchFamily="34" charset="0"/>
                      </a:endParaRPr>
                    </a:p>
                  </a:txBody>
                  <a:tcPr marT="45730" marB="45730" anchor="ctr">
                    <a:solidFill>
                      <a:schemeClr val="accent6">
                        <a:lumMod val="75000"/>
                      </a:schemeClr>
                    </a:solidFill>
                  </a:tcPr>
                </a:tc>
              </a:tr>
            </a:tbl>
          </a:graphicData>
        </a:graphic>
      </p:graphicFrame>
      <p:sp>
        <p:nvSpPr>
          <p:cNvPr id="6" name="TextBox 5"/>
          <p:cNvSpPr txBox="1">
            <a:spLocks noChangeArrowheads="1"/>
          </p:cNvSpPr>
          <p:nvPr/>
        </p:nvSpPr>
        <p:spPr bwMode="auto">
          <a:xfrm>
            <a:off x="2057400" y="5788223"/>
            <a:ext cx="396710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1400" i="1" dirty="0" smtClean="0">
                <a:solidFill>
                  <a:srgbClr val="000090"/>
                </a:solidFill>
                <a:latin typeface="Calibri"/>
                <a:cs typeface="Calibri"/>
              </a:rPr>
              <a:t>Source: Texas Higher Education Coordinating Board</a:t>
            </a:r>
            <a:endParaRPr lang="en-US" sz="1400" i="1" dirty="0">
              <a:solidFill>
                <a:srgbClr val="000090"/>
              </a:solidFill>
              <a:latin typeface="Calibri"/>
              <a:cs typeface="Calibri"/>
            </a:endParaRPr>
          </a:p>
        </p:txBody>
      </p:sp>
    </p:spTree>
    <p:extLst>
      <p:ext uri="{BB962C8B-B14F-4D97-AF65-F5344CB8AC3E}">
        <p14:creationId xmlns:p14="http://schemas.microsoft.com/office/powerpoint/2010/main" val="426460918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8686800" cy="715962"/>
          </a:xfrm>
        </p:spPr>
        <p:txBody>
          <a:bodyPr/>
          <a:lstStyle/>
          <a:p>
            <a:r>
              <a:rPr lang="en-US" b="1" dirty="0" smtClean="0">
                <a:solidFill>
                  <a:srgbClr val="330066"/>
                </a:solidFill>
              </a:rPr>
              <a:t>Long developmental sequences increase attrition</a:t>
            </a:r>
            <a:endParaRPr lang="en-US" b="1" dirty="0">
              <a:solidFill>
                <a:srgbClr val="330066"/>
              </a:solidFill>
            </a:endParaRPr>
          </a:p>
        </p:txBody>
      </p:sp>
      <p:pic>
        <p:nvPicPr>
          <p:cNvPr id="4" name="Picture 3" descr="persistence graphic.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1000" y="1219200"/>
            <a:ext cx="8458200" cy="4229100"/>
          </a:xfrm>
          <a:prstGeom prst="rect">
            <a:avLst/>
          </a:prstGeom>
        </p:spPr>
      </p:pic>
      <p:sp>
        <p:nvSpPr>
          <p:cNvPr id="5" name="TextBox 4"/>
          <p:cNvSpPr txBox="1">
            <a:spLocks noChangeArrowheads="1"/>
          </p:cNvSpPr>
          <p:nvPr/>
        </p:nvSpPr>
        <p:spPr bwMode="auto">
          <a:xfrm>
            <a:off x="2057400" y="5788223"/>
            <a:ext cx="526067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1400" i="1" dirty="0" smtClean="0">
                <a:solidFill>
                  <a:srgbClr val="000090"/>
                </a:solidFill>
                <a:latin typeface="Calibri"/>
                <a:cs typeface="Calibri"/>
              </a:rPr>
              <a:t>Two-year cohort data from a typical large community college in Texas</a:t>
            </a:r>
            <a:endParaRPr lang="en-US" sz="1400" i="1" dirty="0">
              <a:solidFill>
                <a:srgbClr val="000090"/>
              </a:solidFill>
              <a:latin typeface="Calibri"/>
              <a:cs typeface="Calibri"/>
            </a:endParaRPr>
          </a:p>
        </p:txBody>
      </p:sp>
      <p:pic>
        <p:nvPicPr>
          <p:cNvPr id="6" name="Picture 5" descr="DC Footer skinny with NMP and TACC.png"/>
          <p:cNvPicPr>
            <a:picLocks noChangeAspect="1"/>
          </p:cNvPicPr>
          <p:nvPr/>
        </p:nvPicPr>
        <p:blipFill>
          <a:blip r:embed="rId3"/>
          <a:stretch>
            <a:fillRect/>
          </a:stretch>
        </p:blipFill>
        <p:spPr>
          <a:xfrm>
            <a:off x="0" y="6314902"/>
            <a:ext cx="9144000" cy="543098"/>
          </a:xfrm>
          <a:prstGeom prst="rect">
            <a:avLst/>
          </a:prstGeom>
        </p:spPr>
      </p:pic>
    </p:spTree>
    <p:extLst>
      <p:ext uri="{BB962C8B-B14F-4D97-AF65-F5344CB8AC3E}">
        <p14:creationId xmlns:p14="http://schemas.microsoft.com/office/powerpoint/2010/main" val="383933072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b="1" dirty="0" smtClean="0">
                <a:solidFill>
                  <a:srgbClr val="006600"/>
                </a:solidFill>
              </a:rPr>
              <a:t>There are serious disconnects </a:t>
            </a:r>
            <a:r>
              <a:rPr lang="en-US" b="1" dirty="0" err="1" smtClean="0">
                <a:solidFill>
                  <a:srgbClr val="006600"/>
                </a:solidFill>
              </a:rPr>
              <a:t>HS</a:t>
            </a:r>
            <a:r>
              <a:rPr lang="en-US" b="1" dirty="0" err="1" smtClean="0">
                <a:solidFill>
                  <a:srgbClr val="006600"/>
                </a:solidFill>
                <a:latin typeface="Wingdings"/>
                <a:ea typeface="Wingdings"/>
                <a:cs typeface="Wingdings"/>
                <a:sym typeface="Wingdings"/>
              </a:rPr>
              <a:t></a:t>
            </a:r>
            <a:r>
              <a:rPr lang="en-US" b="1" dirty="0" err="1" smtClean="0">
                <a:solidFill>
                  <a:srgbClr val="006600"/>
                </a:solidFill>
                <a:sym typeface="Wingdings"/>
              </a:rPr>
              <a:t>Higher</a:t>
            </a:r>
            <a:r>
              <a:rPr lang="en-US" b="1" dirty="0" smtClean="0">
                <a:solidFill>
                  <a:srgbClr val="006600"/>
                </a:solidFill>
                <a:sym typeface="Wingdings"/>
              </a:rPr>
              <a:t> Ed</a:t>
            </a:r>
            <a:endParaRPr lang="en-US" b="1" dirty="0">
              <a:solidFill>
                <a:srgbClr val="006600"/>
              </a:solidFill>
            </a:endParaRPr>
          </a:p>
        </p:txBody>
      </p:sp>
      <p:sp>
        <p:nvSpPr>
          <p:cNvPr id="8" name="Content Placeholder 7"/>
          <p:cNvSpPr>
            <a:spLocks noGrp="1"/>
          </p:cNvSpPr>
          <p:nvPr>
            <p:ph idx="1"/>
          </p:nvPr>
        </p:nvSpPr>
        <p:spPr>
          <a:xfrm>
            <a:off x="381000" y="1371600"/>
            <a:ext cx="8610600" cy="5181600"/>
          </a:xfrm>
        </p:spPr>
        <p:txBody>
          <a:bodyPr/>
          <a:lstStyle/>
          <a:p>
            <a:pPr marL="0" indent="0">
              <a:lnSpc>
                <a:spcPct val="110000"/>
              </a:lnSpc>
              <a:spcAft>
                <a:spcPts val="600"/>
              </a:spcAft>
              <a:buNone/>
            </a:pPr>
            <a:r>
              <a:rPr lang="en-US" sz="2200" dirty="0" smtClean="0">
                <a:solidFill>
                  <a:srgbClr val="302C24"/>
                </a:solidFill>
              </a:rPr>
              <a:t>High school preparation often has not led to college readiness…</a:t>
            </a:r>
          </a:p>
          <a:p>
            <a:pPr marL="0" indent="0">
              <a:lnSpc>
                <a:spcPct val="110000"/>
              </a:lnSpc>
              <a:spcAft>
                <a:spcPts val="600"/>
              </a:spcAft>
              <a:buNone/>
            </a:pPr>
            <a:endParaRPr lang="en-US" sz="2200" dirty="0">
              <a:solidFill>
                <a:srgbClr val="302C24"/>
              </a:solidFill>
            </a:endParaRPr>
          </a:p>
          <a:p>
            <a:pPr>
              <a:lnSpc>
                <a:spcPct val="90000"/>
              </a:lnSpc>
              <a:buFontTx/>
              <a:buNone/>
            </a:pPr>
            <a:r>
              <a:rPr lang="ja-JP" altLang="en-US" sz="2200" dirty="0">
                <a:solidFill>
                  <a:srgbClr val="302C24"/>
                </a:solidFill>
              </a:rPr>
              <a:t>“</a:t>
            </a:r>
            <a:r>
              <a:rPr lang="en-US" sz="2200" dirty="0">
                <a:solidFill>
                  <a:srgbClr val="302C24"/>
                </a:solidFill>
              </a:rPr>
              <a:t>Well, I think the biggest thing for them is, here, they</a:t>
            </a:r>
            <a:r>
              <a:rPr lang="ja-JP" altLang="en-US" sz="2200" dirty="0">
                <a:solidFill>
                  <a:srgbClr val="302C24"/>
                </a:solidFill>
              </a:rPr>
              <a:t>’</a:t>
            </a:r>
            <a:r>
              <a:rPr lang="en-US" sz="2200" dirty="0" err="1">
                <a:solidFill>
                  <a:srgbClr val="302C24"/>
                </a:solidFill>
              </a:rPr>
              <a:t>ve</a:t>
            </a:r>
            <a:r>
              <a:rPr lang="en-US" sz="2200" dirty="0">
                <a:solidFill>
                  <a:srgbClr val="302C24"/>
                </a:solidFill>
              </a:rPr>
              <a:t> graduated from high school but they come and take our placement test and they</a:t>
            </a:r>
            <a:r>
              <a:rPr lang="ja-JP" altLang="en-US" sz="2200" dirty="0">
                <a:solidFill>
                  <a:srgbClr val="302C24"/>
                </a:solidFill>
              </a:rPr>
              <a:t>’</a:t>
            </a:r>
            <a:r>
              <a:rPr lang="en-US" sz="2200" dirty="0">
                <a:solidFill>
                  <a:srgbClr val="302C24"/>
                </a:solidFill>
              </a:rPr>
              <a:t>re still in pre-college … math and they don</a:t>
            </a:r>
            <a:r>
              <a:rPr lang="ja-JP" altLang="en-US" sz="2200" dirty="0">
                <a:solidFill>
                  <a:srgbClr val="302C24"/>
                </a:solidFill>
              </a:rPr>
              <a:t>’</a:t>
            </a:r>
            <a:r>
              <a:rPr lang="en-US" sz="2200" dirty="0">
                <a:solidFill>
                  <a:srgbClr val="302C24"/>
                </a:solidFill>
              </a:rPr>
              <a:t>t understand that if they stop taking math in their sophomore year that, you know, they don</a:t>
            </a:r>
            <a:r>
              <a:rPr lang="ja-JP" altLang="en-US" sz="2200" dirty="0">
                <a:solidFill>
                  <a:srgbClr val="302C24"/>
                </a:solidFill>
              </a:rPr>
              <a:t>’</a:t>
            </a:r>
            <a:r>
              <a:rPr lang="en-US" sz="2200" dirty="0">
                <a:solidFill>
                  <a:srgbClr val="302C24"/>
                </a:solidFill>
              </a:rPr>
              <a:t>t get it… </a:t>
            </a:r>
          </a:p>
          <a:p>
            <a:pPr>
              <a:lnSpc>
                <a:spcPct val="90000"/>
              </a:lnSpc>
              <a:buFontTx/>
              <a:buNone/>
            </a:pPr>
            <a:endParaRPr lang="en-US" sz="2200" dirty="0">
              <a:solidFill>
                <a:srgbClr val="302C24"/>
              </a:solidFill>
            </a:endParaRPr>
          </a:p>
          <a:p>
            <a:pPr>
              <a:lnSpc>
                <a:spcPct val="90000"/>
              </a:lnSpc>
              <a:buFontTx/>
              <a:buNone/>
            </a:pPr>
            <a:r>
              <a:rPr lang="en-US" sz="2200" dirty="0">
                <a:solidFill>
                  <a:srgbClr val="302C24"/>
                </a:solidFill>
              </a:rPr>
              <a:t>    and I think the sad thing is that they say…</a:t>
            </a:r>
            <a:r>
              <a:rPr lang="ja-JP" altLang="en-US" sz="2200" dirty="0">
                <a:solidFill>
                  <a:srgbClr val="302C24"/>
                </a:solidFill>
              </a:rPr>
              <a:t>‘</a:t>
            </a:r>
            <a:r>
              <a:rPr lang="en-US" sz="2200" dirty="0">
                <a:solidFill>
                  <a:srgbClr val="302C24"/>
                </a:solidFill>
              </a:rPr>
              <a:t>no one told me that I should be taking math all the way through</a:t>
            </a:r>
            <a:r>
              <a:rPr lang="ja-JP" altLang="en-US" sz="2200" dirty="0">
                <a:solidFill>
                  <a:srgbClr val="302C24"/>
                </a:solidFill>
              </a:rPr>
              <a:t>’</a:t>
            </a:r>
            <a:r>
              <a:rPr lang="en-US" sz="2200" dirty="0">
                <a:solidFill>
                  <a:srgbClr val="302C24"/>
                </a:solidFill>
              </a:rPr>
              <a:t>.</a:t>
            </a:r>
            <a:r>
              <a:rPr lang="ja-JP" altLang="en-US" sz="2200" dirty="0">
                <a:solidFill>
                  <a:srgbClr val="302C24"/>
                </a:solidFill>
              </a:rPr>
              <a:t>”</a:t>
            </a:r>
            <a:endParaRPr lang="en-US" sz="2200" dirty="0">
              <a:solidFill>
                <a:srgbClr val="302C24"/>
              </a:solidFill>
            </a:endParaRPr>
          </a:p>
          <a:p>
            <a:pPr>
              <a:lnSpc>
                <a:spcPct val="90000"/>
              </a:lnSpc>
              <a:buFontTx/>
              <a:buNone/>
            </a:pPr>
            <a:r>
              <a:rPr lang="en-US" sz="2400" dirty="0"/>
              <a:t>	</a:t>
            </a:r>
            <a:r>
              <a:rPr lang="en-US" sz="1800" dirty="0"/>
              <a:t>-community college advisor (Stanford University Project report, 2004)</a:t>
            </a:r>
            <a:endParaRPr lang="en-US" sz="2400" dirty="0"/>
          </a:p>
          <a:p>
            <a:pPr marL="0" indent="0">
              <a:lnSpc>
                <a:spcPct val="110000"/>
              </a:lnSpc>
              <a:spcAft>
                <a:spcPts val="600"/>
              </a:spcAft>
              <a:buNone/>
            </a:pPr>
            <a:endParaRPr lang="en-US" sz="2200" dirty="0" smtClean="0">
              <a:solidFill>
                <a:srgbClr val="302C24"/>
              </a:solidFill>
            </a:endParaRPr>
          </a:p>
          <a:p>
            <a:pPr>
              <a:lnSpc>
                <a:spcPct val="110000"/>
              </a:lnSpc>
              <a:spcAft>
                <a:spcPts val="600"/>
              </a:spcAft>
            </a:pPr>
            <a:endParaRPr lang="en-US" sz="2400" dirty="0" smtClean="0">
              <a:solidFill>
                <a:srgbClr val="302C24"/>
              </a:solidFill>
            </a:endParaRPr>
          </a:p>
          <a:p>
            <a:pPr marL="0" indent="0">
              <a:lnSpc>
                <a:spcPct val="110000"/>
              </a:lnSpc>
              <a:spcAft>
                <a:spcPts val="600"/>
              </a:spcAft>
              <a:buNone/>
            </a:pPr>
            <a:endParaRPr lang="en-US" sz="1800" baseline="30000" dirty="0">
              <a:solidFill>
                <a:srgbClr val="302C24"/>
              </a:solidFill>
            </a:endParaRPr>
          </a:p>
        </p:txBody>
      </p:sp>
      <p:sp>
        <p:nvSpPr>
          <p:cNvPr id="4" name="Slide Number Placeholder 3"/>
          <p:cNvSpPr>
            <a:spLocks noGrp="1"/>
          </p:cNvSpPr>
          <p:nvPr>
            <p:ph type="sldNum" sz="quarter" idx="12"/>
          </p:nvPr>
        </p:nvSpPr>
        <p:spPr/>
        <p:txBody>
          <a:bodyPr/>
          <a:lstStyle/>
          <a:p>
            <a:fld id="{2E755760-801E-B94C-BD4D-729510EB6590}" type="slidenum">
              <a:rPr lang="en-US" smtClean="0">
                <a:solidFill>
                  <a:srgbClr val="FFFFFF"/>
                </a:solidFill>
              </a:rPr>
              <a:pPr/>
              <a:t>6</a:t>
            </a:fld>
            <a:endParaRPr lang="en-US">
              <a:solidFill>
                <a:srgbClr val="FFFFFF"/>
              </a:solidFill>
            </a:endParaRPr>
          </a:p>
        </p:txBody>
      </p:sp>
    </p:spTree>
    <p:extLst>
      <p:ext uri="{BB962C8B-B14F-4D97-AF65-F5344CB8AC3E}">
        <p14:creationId xmlns:p14="http://schemas.microsoft.com/office/powerpoint/2010/main" val="80692637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2786" name="Rectangle 2"/>
          <p:cNvSpPr>
            <a:spLocks noGrp="1" noChangeArrowheads="1"/>
          </p:cNvSpPr>
          <p:nvPr>
            <p:ph type="title"/>
          </p:nvPr>
        </p:nvSpPr>
        <p:spPr>
          <a:xfrm>
            <a:off x="457200" y="152400"/>
            <a:ext cx="8686800" cy="1066800"/>
          </a:xfrm>
        </p:spPr>
        <p:txBody>
          <a:bodyPr/>
          <a:lstStyle/>
          <a:p>
            <a:pPr algn="l"/>
            <a:r>
              <a:rPr lang="en-US" sz="2800" b="1" dirty="0">
                <a:solidFill>
                  <a:srgbClr val="006600"/>
                </a:solidFill>
                <a:latin typeface="+mn-lt"/>
              </a:rPr>
              <a:t>If high school had</a:t>
            </a:r>
            <a:r>
              <a:rPr lang="en-US" sz="2800" b="1" dirty="0">
                <a:solidFill>
                  <a:srgbClr val="006600"/>
                </a:solidFill>
                <a:latin typeface="+mn-lt"/>
                <a:cs typeface="Times New Roman" charset="0"/>
              </a:rPr>
              <a:t> demanded more</a:t>
            </a:r>
            <a:r>
              <a:rPr lang="en-US" sz="2800" b="1" dirty="0" smtClean="0">
                <a:solidFill>
                  <a:srgbClr val="006600"/>
                </a:solidFill>
                <a:latin typeface="+mn-lt"/>
                <a:cs typeface="Times New Roman" charset="0"/>
              </a:rPr>
              <a:t>, graduates </a:t>
            </a:r>
            <a:r>
              <a:rPr lang="en-US" sz="2800" b="1" dirty="0">
                <a:solidFill>
                  <a:srgbClr val="006600"/>
                </a:solidFill>
                <a:latin typeface="+mn-lt"/>
                <a:cs typeface="Times New Roman" charset="0"/>
              </a:rPr>
              <a:t>would have worked harder</a:t>
            </a:r>
            <a:r>
              <a:rPr lang="en-US" sz="2800" b="1" dirty="0">
                <a:solidFill>
                  <a:srgbClr val="006600"/>
                </a:solidFill>
                <a:latin typeface="+mn-lt"/>
              </a:rPr>
              <a:t> </a:t>
            </a:r>
          </a:p>
        </p:txBody>
      </p:sp>
      <p:graphicFrame>
        <p:nvGraphicFramePr>
          <p:cNvPr id="502787" name="Object 3"/>
          <p:cNvGraphicFramePr>
            <a:graphicFrameLocks noChangeAspect="1"/>
          </p:cNvGraphicFramePr>
          <p:nvPr>
            <p:extLst>
              <p:ext uri="{D42A27DB-BD31-4B8C-83A1-F6EECF244321}">
                <p14:modId xmlns:p14="http://schemas.microsoft.com/office/powerpoint/2010/main" val="776399722"/>
              </p:ext>
            </p:extLst>
          </p:nvPr>
        </p:nvGraphicFramePr>
        <p:xfrm>
          <a:off x="714375" y="1536700"/>
          <a:ext cx="7058025" cy="3949700"/>
        </p:xfrm>
        <a:graphic>
          <a:graphicData uri="http://schemas.openxmlformats.org/presentationml/2006/ole">
            <mc:AlternateContent xmlns:mc="http://schemas.openxmlformats.org/markup-compatibility/2006">
              <mc:Choice xmlns:v="urn:schemas-microsoft-com:vml" Requires="v">
                <p:oleObj spid="_x0000_s2150" name="Chart" r:id="rId4" imgW="7830312" imgH="4760976" progId="Excel.Chart.8">
                  <p:embed/>
                </p:oleObj>
              </mc:Choice>
              <mc:Fallback>
                <p:oleObj name="Chart" r:id="rId4" imgW="7830312" imgH="4760976" progId="Excel.Char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4375" y="1536700"/>
                        <a:ext cx="7058025" cy="3949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graphicFrame>
        <p:nvGraphicFramePr>
          <p:cNvPr id="502788" name="Object 4"/>
          <p:cNvGraphicFramePr>
            <a:graphicFrameLocks noChangeAspect="1"/>
          </p:cNvGraphicFramePr>
          <p:nvPr/>
        </p:nvGraphicFramePr>
        <p:xfrm>
          <a:off x="5029200" y="1577975"/>
          <a:ext cx="7334250" cy="3908425"/>
        </p:xfrm>
        <a:graphic>
          <a:graphicData uri="http://schemas.openxmlformats.org/presentationml/2006/ole">
            <mc:AlternateContent xmlns:mc="http://schemas.openxmlformats.org/markup-compatibility/2006">
              <mc:Choice xmlns:v="urn:schemas-microsoft-com:vml" Requires="v">
                <p:oleObj spid="_x0000_s2151" name="Worksheet" r:id="rId7" imgW="7769352" imgH="4846320" progId="Excel.Sheet.8">
                  <p:embed/>
                </p:oleObj>
              </mc:Choice>
              <mc:Fallback>
                <p:oleObj name="Worksheet" r:id="rId7" imgW="7769352" imgH="4846320" progId="Excel.Sheet.8">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029200" y="1577975"/>
                        <a:ext cx="7334250" cy="3908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502789" name="Text Box 5"/>
          <p:cNvSpPr txBox="1">
            <a:spLocks noChangeArrowheads="1"/>
          </p:cNvSpPr>
          <p:nvPr/>
        </p:nvSpPr>
        <p:spPr bwMode="auto">
          <a:xfrm>
            <a:off x="1371600" y="1981200"/>
            <a:ext cx="6858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hangingPunct="1">
              <a:spcBef>
                <a:spcPct val="50000"/>
              </a:spcBef>
            </a:pPr>
            <a:r>
              <a:rPr lang="en-US" sz="1600">
                <a:latin typeface="Times" charset="0"/>
              </a:rPr>
              <a:t>82%</a:t>
            </a:r>
          </a:p>
        </p:txBody>
      </p:sp>
      <p:sp>
        <p:nvSpPr>
          <p:cNvPr id="502790" name="Text Box 6"/>
          <p:cNvSpPr txBox="1">
            <a:spLocks noChangeArrowheads="1"/>
          </p:cNvSpPr>
          <p:nvPr/>
        </p:nvSpPr>
        <p:spPr bwMode="auto">
          <a:xfrm>
            <a:off x="5715000" y="2101850"/>
            <a:ext cx="6858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hangingPunct="1">
              <a:spcBef>
                <a:spcPct val="50000"/>
              </a:spcBef>
            </a:pPr>
            <a:r>
              <a:rPr lang="en-US" sz="1600">
                <a:latin typeface="Times" charset="0"/>
              </a:rPr>
              <a:t>80%</a:t>
            </a:r>
            <a:endParaRPr lang="en-US" sz="1400" b="1">
              <a:latin typeface="Times" charset="0"/>
            </a:endParaRPr>
          </a:p>
        </p:txBody>
      </p:sp>
      <p:sp>
        <p:nvSpPr>
          <p:cNvPr id="502791" name="Rectangle 7"/>
          <p:cNvSpPr>
            <a:spLocks noChangeArrowheads="1"/>
          </p:cNvSpPr>
          <p:nvPr/>
        </p:nvSpPr>
        <p:spPr bwMode="auto">
          <a:xfrm>
            <a:off x="225425" y="1725613"/>
            <a:ext cx="23002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buClr>
                <a:srgbClr val="FFFF99"/>
              </a:buClr>
              <a:buFont typeface="Wingdings" charset="0"/>
              <a:buChar char="n"/>
            </a:pPr>
            <a:r>
              <a:rPr lang="en-US" sz="1400">
                <a:latin typeface="Georgia" charset="0"/>
              </a:rPr>
              <a:t> </a:t>
            </a:r>
            <a:r>
              <a:rPr lang="en-US" sz="1400">
                <a:latin typeface="Times" charset="0"/>
              </a:rPr>
              <a:t>Would have worked harder</a:t>
            </a:r>
          </a:p>
        </p:txBody>
      </p:sp>
      <p:sp>
        <p:nvSpPr>
          <p:cNvPr id="502792" name="Rectangle 8"/>
          <p:cNvSpPr>
            <a:spLocks noChangeArrowheads="1"/>
          </p:cNvSpPr>
          <p:nvPr/>
        </p:nvSpPr>
        <p:spPr bwMode="auto">
          <a:xfrm>
            <a:off x="2686050" y="1731963"/>
            <a:ext cx="33337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buClr>
                <a:srgbClr val="FFCC00"/>
              </a:buClr>
              <a:buFont typeface="Wingdings" charset="0"/>
              <a:buChar char="n"/>
            </a:pPr>
            <a:r>
              <a:rPr lang="en-US" sz="1400">
                <a:latin typeface="Times" charset="0"/>
              </a:rPr>
              <a:t> Strongly feel I would have worked harder</a:t>
            </a:r>
          </a:p>
        </p:txBody>
      </p:sp>
      <p:sp>
        <p:nvSpPr>
          <p:cNvPr id="502793" name="Rectangle 9"/>
          <p:cNvSpPr>
            <a:spLocks noChangeArrowheads="1"/>
          </p:cNvSpPr>
          <p:nvPr/>
        </p:nvSpPr>
        <p:spPr bwMode="auto">
          <a:xfrm>
            <a:off x="6248400" y="1763713"/>
            <a:ext cx="250031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buClr>
                <a:srgbClr val="00218E"/>
              </a:buClr>
              <a:buFont typeface="Wingdings" charset="0"/>
              <a:buChar char="n"/>
            </a:pPr>
            <a:r>
              <a:rPr lang="en-US" sz="1400">
                <a:latin typeface="Times" charset="0"/>
              </a:rPr>
              <a:t> Wouldn</a:t>
            </a:r>
            <a:r>
              <a:rPr lang="ja-JP" altLang="en-US" sz="1400">
                <a:latin typeface="Arial"/>
              </a:rPr>
              <a:t>’</a:t>
            </a:r>
            <a:r>
              <a:rPr lang="en-US" sz="1400">
                <a:latin typeface="Times" charset="0"/>
              </a:rPr>
              <a:t>t have worked harder</a:t>
            </a:r>
          </a:p>
        </p:txBody>
      </p:sp>
      <p:sp>
        <p:nvSpPr>
          <p:cNvPr id="502794" name="Text Box 10"/>
          <p:cNvSpPr txBox="1">
            <a:spLocks noChangeArrowheads="1"/>
          </p:cNvSpPr>
          <p:nvPr/>
        </p:nvSpPr>
        <p:spPr bwMode="auto">
          <a:xfrm>
            <a:off x="1219200" y="5438775"/>
            <a:ext cx="2438400"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eaLnBrk="1" hangingPunct="1"/>
            <a:r>
              <a:rPr lang="en-US" sz="1600">
                <a:latin typeface="Times" charset="0"/>
              </a:rPr>
              <a:t>High school graduates who went to college</a:t>
            </a:r>
          </a:p>
        </p:txBody>
      </p:sp>
      <p:sp>
        <p:nvSpPr>
          <p:cNvPr id="502795" name="Text Box 11"/>
          <p:cNvSpPr txBox="1">
            <a:spLocks noChangeArrowheads="1"/>
          </p:cNvSpPr>
          <p:nvPr/>
        </p:nvSpPr>
        <p:spPr bwMode="auto">
          <a:xfrm>
            <a:off x="5410200" y="5410200"/>
            <a:ext cx="2895600"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eaLnBrk="1" hangingPunct="1"/>
            <a:r>
              <a:rPr lang="en-US" sz="1600">
                <a:latin typeface="Times" charset="0"/>
              </a:rPr>
              <a:t>High school graduates who did not go to college</a:t>
            </a:r>
          </a:p>
        </p:txBody>
      </p:sp>
      <p:sp>
        <p:nvSpPr>
          <p:cNvPr id="502796" name="Text Box 12"/>
          <p:cNvSpPr txBox="1">
            <a:spLocks noChangeArrowheads="1"/>
          </p:cNvSpPr>
          <p:nvPr/>
        </p:nvSpPr>
        <p:spPr bwMode="auto">
          <a:xfrm>
            <a:off x="838200" y="6019800"/>
            <a:ext cx="74676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100">
                <a:latin typeface="Times" charset="0"/>
              </a:rPr>
              <a:t>Source: Peter D. Hart Research Associates/Public Opinion Strategies, </a:t>
            </a:r>
            <a:r>
              <a:rPr lang="en-US" sz="1100" i="1">
                <a:latin typeface="Times" charset="0"/>
              </a:rPr>
              <a:t>Rising to the Challenge: Are High School Graduates Prepared for College and Work?</a:t>
            </a:r>
            <a:r>
              <a:rPr lang="en-US" sz="1100">
                <a:latin typeface="Times" charset="0"/>
              </a:rPr>
              <a:t> prepared for Achieve, Inc., 2005.</a:t>
            </a:r>
          </a:p>
        </p:txBody>
      </p:sp>
      <p:sp>
        <p:nvSpPr>
          <p:cNvPr id="502797" name="Text Box 13"/>
          <p:cNvSpPr txBox="1">
            <a:spLocks noChangeArrowheads="1"/>
          </p:cNvSpPr>
          <p:nvPr/>
        </p:nvSpPr>
        <p:spPr bwMode="auto">
          <a:xfrm>
            <a:off x="6400800" y="6308725"/>
            <a:ext cx="19812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sz="1800" dirty="0">
                <a:cs typeface="ＭＳ Ｐゴシック" charset="0"/>
              </a:rPr>
              <a:t>Achieve, 2005</a:t>
            </a:r>
          </a:p>
        </p:txBody>
      </p:sp>
    </p:spTree>
    <p:extLst>
      <p:ext uri="{BB962C8B-B14F-4D97-AF65-F5344CB8AC3E}">
        <p14:creationId xmlns:p14="http://schemas.microsoft.com/office/powerpoint/2010/main" val="1809692656"/>
      </p:ext>
    </p:extLst>
  </p:cSld>
  <p:clrMapOvr>
    <a:masterClrMapping/>
  </p:clrMapOvr>
  <p:transition>
    <p:zo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04834" name="Object 2"/>
          <p:cNvGraphicFramePr>
            <a:graphicFrameLocks noChangeAspect="1"/>
          </p:cNvGraphicFramePr>
          <p:nvPr>
            <p:extLst>
              <p:ext uri="{D42A27DB-BD31-4B8C-83A1-F6EECF244321}">
                <p14:modId xmlns:p14="http://schemas.microsoft.com/office/powerpoint/2010/main" val="2306090193"/>
              </p:ext>
            </p:extLst>
          </p:nvPr>
        </p:nvGraphicFramePr>
        <p:xfrm>
          <a:off x="-228600" y="1295400"/>
          <a:ext cx="8724900" cy="4991100"/>
        </p:xfrm>
        <a:graphic>
          <a:graphicData uri="http://schemas.openxmlformats.org/presentationml/2006/ole">
            <mc:AlternateContent xmlns:mc="http://schemas.openxmlformats.org/markup-compatibility/2006">
              <mc:Choice xmlns:v="urn:schemas-microsoft-com:vml" Requires="v">
                <p:oleObj spid="_x0000_s3128" name="Chart" r:id="rId4" imgW="8724900" imgH="4991100" progId="MSGraph.Chart.8">
                  <p:embed followColorScheme="full"/>
                </p:oleObj>
              </mc:Choice>
              <mc:Fallback>
                <p:oleObj name="Chart" r:id="rId4" imgW="8724900" imgH="4991100" progId="MSGraph.Chart.8">
                  <p:embed followColorScheme="full"/>
                  <p:pic>
                    <p:nvPicPr>
                      <p:cNvPr id="0" name=""/>
                      <p:cNvPicPr>
                        <a:picLocks noChangeAspect="1" noChangeArrowheads="1"/>
                      </p:cNvPicPr>
                      <p:nvPr/>
                    </p:nvPicPr>
                    <p:blipFill>
                      <a:blip r:embed="rId5"/>
                      <a:srcRect/>
                      <a:stretch>
                        <a:fillRect/>
                      </a:stretch>
                    </p:blipFill>
                    <p:spPr bwMode="auto">
                      <a:xfrm>
                        <a:off x="-228600" y="1295400"/>
                        <a:ext cx="8724900" cy="4991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504835" name="Rectangle 3"/>
          <p:cNvSpPr>
            <a:spLocks noGrp="1" noChangeArrowheads="1"/>
          </p:cNvSpPr>
          <p:nvPr>
            <p:ph type="title"/>
          </p:nvPr>
        </p:nvSpPr>
        <p:spPr>
          <a:xfrm>
            <a:off x="381000" y="228600"/>
            <a:ext cx="8458200" cy="1143000"/>
          </a:xfrm>
        </p:spPr>
        <p:txBody>
          <a:bodyPr/>
          <a:lstStyle/>
          <a:p>
            <a:pPr algn="l"/>
            <a:r>
              <a:rPr lang="en-US" sz="2800" b="1" dirty="0">
                <a:solidFill>
                  <a:srgbClr val="006600"/>
                </a:solidFill>
              </a:rPr>
              <a:t>Majority of </a:t>
            </a:r>
            <a:r>
              <a:rPr lang="en-US" sz="2800" b="1" dirty="0">
                <a:solidFill>
                  <a:srgbClr val="006600"/>
                </a:solidFill>
                <a:cs typeface="Times New Roman" charset="0"/>
              </a:rPr>
              <a:t>graduates would have taken </a:t>
            </a:r>
            <a:r>
              <a:rPr lang="en-US" sz="2800" b="1" dirty="0" smtClean="0">
                <a:solidFill>
                  <a:srgbClr val="006600"/>
                </a:solidFill>
                <a:cs typeface="Times New Roman" charset="0"/>
              </a:rPr>
              <a:t/>
            </a:r>
            <a:br>
              <a:rPr lang="en-US" sz="2800" b="1" dirty="0" smtClean="0">
                <a:solidFill>
                  <a:srgbClr val="006600"/>
                </a:solidFill>
                <a:cs typeface="Times New Roman" charset="0"/>
              </a:rPr>
            </a:br>
            <a:r>
              <a:rPr lang="en-US" sz="2800" b="1" dirty="0" smtClean="0">
                <a:solidFill>
                  <a:srgbClr val="006600"/>
                </a:solidFill>
                <a:cs typeface="Times New Roman" charset="0"/>
              </a:rPr>
              <a:t>harder </a:t>
            </a:r>
            <a:r>
              <a:rPr lang="en-US" sz="2800" b="1" dirty="0">
                <a:solidFill>
                  <a:srgbClr val="006600"/>
                </a:solidFill>
                <a:cs typeface="Times New Roman" charset="0"/>
              </a:rPr>
              <a:t>courses</a:t>
            </a:r>
            <a:r>
              <a:rPr lang="en-US" sz="2800" b="1" dirty="0">
                <a:solidFill>
                  <a:srgbClr val="006600"/>
                </a:solidFill>
              </a:rPr>
              <a:t> </a:t>
            </a:r>
          </a:p>
        </p:txBody>
      </p:sp>
      <p:sp>
        <p:nvSpPr>
          <p:cNvPr id="504836" name="Text Box 4"/>
          <p:cNvSpPr txBox="1">
            <a:spLocks noChangeArrowheads="1"/>
          </p:cNvSpPr>
          <p:nvPr/>
        </p:nvSpPr>
        <p:spPr bwMode="auto">
          <a:xfrm>
            <a:off x="5089525" y="4765675"/>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endParaRPr lang="en-US" sz="2400">
              <a:latin typeface="Times New Roman" charset="0"/>
            </a:endParaRPr>
          </a:p>
        </p:txBody>
      </p:sp>
      <p:sp>
        <p:nvSpPr>
          <p:cNvPr id="504837" name="Text Box 5"/>
          <p:cNvSpPr txBox="1">
            <a:spLocks noChangeArrowheads="1"/>
          </p:cNvSpPr>
          <p:nvPr/>
        </p:nvSpPr>
        <p:spPr bwMode="auto">
          <a:xfrm>
            <a:off x="381000" y="1727200"/>
            <a:ext cx="8102600" cy="71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3399"/>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hangingPunct="1"/>
            <a:r>
              <a:rPr lang="en-US" sz="2000" dirty="0">
                <a:latin typeface="Verdana" charset="0"/>
              </a:rPr>
              <a:t>Knowing what you know today about the expectations of college/work …</a:t>
            </a:r>
          </a:p>
        </p:txBody>
      </p:sp>
      <p:sp>
        <p:nvSpPr>
          <p:cNvPr id="504838" name="Text Box 6"/>
          <p:cNvSpPr txBox="1">
            <a:spLocks noChangeArrowheads="1"/>
          </p:cNvSpPr>
          <p:nvPr/>
        </p:nvSpPr>
        <p:spPr bwMode="auto">
          <a:xfrm>
            <a:off x="417513" y="3670300"/>
            <a:ext cx="2325687" cy="82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hangingPunct="1">
              <a:lnSpc>
                <a:spcPct val="80000"/>
              </a:lnSpc>
            </a:pPr>
            <a:r>
              <a:rPr lang="en-US" sz="2000">
                <a:latin typeface="Times" charset="0"/>
              </a:rPr>
              <a:t>Would have taken more challenging courses in:</a:t>
            </a:r>
          </a:p>
        </p:txBody>
      </p:sp>
      <p:sp>
        <p:nvSpPr>
          <p:cNvPr id="504839" name="Text Box 7"/>
          <p:cNvSpPr txBox="1">
            <a:spLocks noChangeArrowheads="1"/>
          </p:cNvSpPr>
          <p:nvPr/>
        </p:nvSpPr>
        <p:spPr bwMode="auto">
          <a:xfrm>
            <a:off x="381000" y="2552700"/>
            <a:ext cx="2895600" cy="3432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hangingPunct="1">
              <a:lnSpc>
                <a:spcPct val="90000"/>
              </a:lnSpc>
              <a:spcBef>
                <a:spcPct val="265000"/>
              </a:spcBef>
            </a:pPr>
            <a:r>
              <a:rPr lang="en-US" sz="2000" dirty="0">
                <a:latin typeface="Times" charset="0"/>
              </a:rPr>
              <a:t>Would have taken more challenging courses in at </a:t>
            </a:r>
            <a:br>
              <a:rPr lang="en-US" sz="2000" dirty="0">
                <a:latin typeface="Times" charset="0"/>
              </a:rPr>
            </a:br>
            <a:r>
              <a:rPr lang="en-US" sz="2000" dirty="0">
                <a:latin typeface="Times" charset="0"/>
              </a:rPr>
              <a:t>least one area</a:t>
            </a:r>
          </a:p>
          <a:p>
            <a:pPr algn="r" eaLnBrk="1" hangingPunct="1">
              <a:lnSpc>
                <a:spcPct val="80000"/>
              </a:lnSpc>
              <a:spcBef>
                <a:spcPct val="95000"/>
              </a:spcBef>
            </a:pPr>
            <a:endParaRPr lang="en-US" sz="800" dirty="0">
              <a:latin typeface="Times" charset="0"/>
            </a:endParaRPr>
          </a:p>
          <a:p>
            <a:pPr algn="r" eaLnBrk="1" hangingPunct="1">
              <a:lnSpc>
                <a:spcPct val="80000"/>
              </a:lnSpc>
              <a:spcBef>
                <a:spcPct val="95000"/>
              </a:spcBef>
            </a:pPr>
            <a:r>
              <a:rPr lang="en-US" sz="2000" dirty="0">
                <a:latin typeface="Times" charset="0"/>
              </a:rPr>
              <a:t>Math</a:t>
            </a:r>
          </a:p>
          <a:p>
            <a:pPr algn="r" eaLnBrk="1" hangingPunct="1">
              <a:lnSpc>
                <a:spcPct val="80000"/>
              </a:lnSpc>
              <a:spcBef>
                <a:spcPct val="200000"/>
              </a:spcBef>
            </a:pPr>
            <a:r>
              <a:rPr lang="en-US" sz="2000" dirty="0">
                <a:latin typeface="Times" charset="0"/>
              </a:rPr>
              <a:t>Science</a:t>
            </a:r>
          </a:p>
          <a:p>
            <a:pPr algn="r" eaLnBrk="1" hangingPunct="1">
              <a:lnSpc>
                <a:spcPct val="80000"/>
              </a:lnSpc>
              <a:spcBef>
                <a:spcPct val="220000"/>
              </a:spcBef>
            </a:pPr>
            <a:r>
              <a:rPr lang="en-US" sz="2000" dirty="0">
                <a:latin typeface="Times" charset="0"/>
              </a:rPr>
              <a:t>English</a:t>
            </a:r>
          </a:p>
        </p:txBody>
      </p:sp>
      <p:sp>
        <p:nvSpPr>
          <p:cNvPr id="504840" name="Line 8"/>
          <p:cNvSpPr>
            <a:spLocks noChangeShapeType="1"/>
          </p:cNvSpPr>
          <p:nvPr/>
        </p:nvSpPr>
        <p:spPr bwMode="auto">
          <a:xfrm>
            <a:off x="444500" y="3581400"/>
            <a:ext cx="8394700" cy="0"/>
          </a:xfrm>
          <a:prstGeom prst="line">
            <a:avLst/>
          </a:prstGeom>
          <a:noFill/>
          <a:ln w="28575">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504841" name="Text Box 9"/>
          <p:cNvSpPr txBox="1">
            <a:spLocks noChangeArrowheads="1"/>
          </p:cNvSpPr>
          <p:nvPr/>
        </p:nvSpPr>
        <p:spPr bwMode="auto">
          <a:xfrm>
            <a:off x="6629400" y="5257800"/>
            <a:ext cx="23622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100">
                <a:latin typeface="Times" charset="0"/>
              </a:rPr>
              <a:t>Source: Peter D. Hart Research Associates/Public Opinion Strategies, </a:t>
            </a:r>
            <a:r>
              <a:rPr lang="en-US" sz="1100" i="1">
                <a:latin typeface="Times" charset="0"/>
              </a:rPr>
              <a:t>Rising to the Challenge: Are High School Graduates Prepared for College and Work?</a:t>
            </a:r>
            <a:r>
              <a:rPr lang="en-US" sz="1100">
                <a:latin typeface="Times" charset="0"/>
              </a:rPr>
              <a:t> prepared for Achieve, Inc., 2005.</a:t>
            </a:r>
          </a:p>
        </p:txBody>
      </p:sp>
      <p:sp>
        <p:nvSpPr>
          <p:cNvPr id="504842" name="Text Box 10"/>
          <p:cNvSpPr txBox="1">
            <a:spLocks noChangeArrowheads="1"/>
          </p:cNvSpPr>
          <p:nvPr/>
        </p:nvSpPr>
        <p:spPr bwMode="auto">
          <a:xfrm>
            <a:off x="6705600" y="6308725"/>
            <a:ext cx="19812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sz="1800" dirty="0">
                <a:cs typeface="ＭＳ Ｐゴシック" charset="0"/>
              </a:rPr>
              <a:t>Achieve, 2005</a:t>
            </a:r>
          </a:p>
        </p:txBody>
      </p:sp>
    </p:spTree>
    <p:extLst>
      <p:ext uri="{BB962C8B-B14F-4D97-AF65-F5344CB8AC3E}">
        <p14:creationId xmlns:p14="http://schemas.microsoft.com/office/powerpoint/2010/main" val="2577766792"/>
      </p:ext>
    </p:extLst>
  </p:cSld>
  <p:clrMapOvr>
    <a:masterClrMapping/>
  </p:clrMapOvr>
  <p:transition>
    <p:zo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304800" y="152400"/>
            <a:ext cx="8610600" cy="533400"/>
          </a:xfrm>
        </p:spPr>
        <p:txBody>
          <a:bodyPr/>
          <a:lstStyle/>
          <a:p>
            <a:r>
              <a:rPr lang="en-US" sz="2600" b="1" dirty="0" smtClean="0">
                <a:solidFill>
                  <a:srgbClr val="006600"/>
                </a:solidFill>
              </a:rPr>
              <a:t>The Dana Center is working on a multi-pronged </a:t>
            </a:r>
            <a:r>
              <a:rPr lang="en-US" sz="2600" b="1" dirty="0">
                <a:solidFill>
                  <a:srgbClr val="006600"/>
                </a:solidFill>
              </a:rPr>
              <a:t>approach to smooth transition </a:t>
            </a:r>
            <a:r>
              <a:rPr lang="en-US" sz="2600" b="1" dirty="0" err="1">
                <a:solidFill>
                  <a:srgbClr val="006600"/>
                </a:solidFill>
              </a:rPr>
              <a:t>HS</a:t>
            </a:r>
            <a:r>
              <a:rPr lang="en-US" sz="2600" b="1" dirty="0" err="1">
                <a:solidFill>
                  <a:srgbClr val="006600"/>
                </a:solidFill>
                <a:sym typeface="Wingdings"/>
              </a:rPr>
              <a:t>Higher</a:t>
            </a:r>
            <a:r>
              <a:rPr lang="en-US" sz="2600" b="1" dirty="0">
                <a:solidFill>
                  <a:srgbClr val="006600"/>
                </a:solidFill>
                <a:sym typeface="Wingdings"/>
              </a:rPr>
              <a:t> Ed</a:t>
            </a:r>
            <a:endParaRPr lang="en-US" sz="2600" b="1" dirty="0">
              <a:solidFill>
                <a:srgbClr val="006600"/>
              </a:solidFill>
            </a:endParaRPr>
          </a:p>
        </p:txBody>
      </p:sp>
      <p:sp>
        <p:nvSpPr>
          <p:cNvPr id="8" name="Content Placeholder 7"/>
          <p:cNvSpPr>
            <a:spLocks noGrp="1"/>
          </p:cNvSpPr>
          <p:nvPr>
            <p:ph idx="1"/>
          </p:nvPr>
        </p:nvSpPr>
        <p:spPr>
          <a:xfrm>
            <a:off x="762000" y="1295400"/>
            <a:ext cx="7239000" cy="5334000"/>
          </a:xfrm>
        </p:spPr>
        <p:txBody>
          <a:bodyPr/>
          <a:lstStyle/>
          <a:p>
            <a:pPr>
              <a:lnSpc>
                <a:spcPct val="110000"/>
              </a:lnSpc>
              <a:spcAft>
                <a:spcPts val="600"/>
              </a:spcAft>
            </a:pPr>
            <a:r>
              <a:rPr lang="en-US" sz="2200" dirty="0" smtClean="0">
                <a:solidFill>
                  <a:srgbClr val="302C24"/>
                </a:solidFill>
              </a:rPr>
              <a:t>Redesign higher education remediation at scale: the Dana Center’s New </a:t>
            </a:r>
            <a:r>
              <a:rPr lang="en-US" sz="2200" dirty="0" err="1" smtClean="0">
                <a:solidFill>
                  <a:srgbClr val="302C24"/>
                </a:solidFill>
              </a:rPr>
              <a:t>Mathways</a:t>
            </a:r>
            <a:r>
              <a:rPr lang="en-US" sz="2200" dirty="0" smtClean="0">
                <a:solidFill>
                  <a:srgbClr val="302C24"/>
                </a:solidFill>
              </a:rPr>
              <a:t> Project</a:t>
            </a:r>
          </a:p>
          <a:p>
            <a:pPr>
              <a:lnSpc>
                <a:spcPct val="110000"/>
              </a:lnSpc>
              <a:spcAft>
                <a:spcPts val="600"/>
              </a:spcAft>
            </a:pPr>
            <a:r>
              <a:rPr lang="en-US" sz="2200" dirty="0">
                <a:solidFill>
                  <a:srgbClr val="302C24"/>
                </a:solidFill>
              </a:rPr>
              <a:t>Support </a:t>
            </a:r>
            <a:r>
              <a:rPr lang="en-US" sz="2200" dirty="0" smtClean="0">
                <a:solidFill>
                  <a:srgbClr val="302C24"/>
                </a:solidFill>
              </a:rPr>
              <a:t>districts’ high school standards implementation </a:t>
            </a:r>
            <a:r>
              <a:rPr lang="en-US" sz="2200" dirty="0">
                <a:solidFill>
                  <a:srgbClr val="302C24"/>
                </a:solidFill>
              </a:rPr>
              <a:t>to </a:t>
            </a:r>
            <a:r>
              <a:rPr lang="en-US" sz="2200" dirty="0" smtClean="0">
                <a:solidFill>
                  <a:srgbClr val="302C24"/>
                </a:solidFill>
              </a:rPr>
              <a:t>ensure college</a:t>
            </a:r>
            <a:r>
              <a:rPr lang="en-US" sz="2200" dirty="0">
                <a:solidFill>
                  <a:srgbClr val="302C24"/>
                </a:solidFill>
              </a:rPr>
              <a:t>-ready mathematics for all </a:t>
            </a:r>
            <a:r>
              <a:rPr lang="en-US" sz="2200" dirty="0" smtClean="0">
                <a:solidFill>
                  <a:srgbClr val="302C24"/>
                </a:solidFill>
              </a:rPr>
              <a:t>students (CCSSM, TEKS)</a:t>
            </a:r>
          </a:p>
          <a:p>
            <a:pPr>
              <a:lnSpc>
                <a:spcPct val="110000"/>
              </a:lnSpc>
              <a:spcAft>
                <a:spcPts val="600"/>
              </a:spcAft>
            </a:pPr>
            <a:r>
              <a:rPr lang="en-US" sz="2200" dirty="0" smtClean="0">
                <a:solidFill>
                  <a:srgbClr val="302C24"/>
                </a:solidFill>
              </a:rPr>
              <a:t>Introduce a new breed of 4</a:t>
            </a:r>
            <a:r>
              <a:rPr lang="en-US" sz="2200" baseline="30000" dirty="0" smtClean="0">
                <a:solidFill>
                  <a:srgbClr val="302C24"/>
                </a:solidFill>
              </a:rPr>
              <a:t>th</a:t>
            </a:r>
            <a:r>
              <a:rPr lang="en-US" sz="2200" dirty="0" smtClean="0">
                <a:solidFill>
                  <a:srgbClr val="302C24"/>
                </a:solidFill>
              </a:rPr>
              <a:t>-year high school mathematics courses that provide an additional pathway into college readiness</a:t>
            </a:r>
          </a:p>
          <a:p>
            <a:pPr>
              <a:lnSpc>
                <a:spcPct val="110000"/>
              </a:lnSpc>
              <a:spcAft>
                <a:spcPts val="600"/>
              </a:spcAft>
            </a:pPr>
            <a:r>
              <a:rPr lang="en-US" sz="2200" dirty="0" smtClean="0">
                <a:solidFill>
                  <a:srgbClr val="302C24"/>
                </a:solidFill>
              </a:rPr>
              <a:t>Work in the policy sphere to ensure students can transition successfully</a:t>
            </a:r>
            <a:endParaRPr lang="en-US" sz="2200" dirty="0">
              <a:solidFill>
                <a:srgbClr val="302C24"/>
              </a:solidFill>
            </a:endParaRPr>
          </a:p>
          <a:p>
            <a:pPr marL="0" indent="0">
              <a:lnSpc>
                <a:spcPct val="110000"/>
              </a:lnSpc>
              <a:spcAft>
                <a:spcPts val="600"/>
              </a:spcAft>
              <a:buNone/>
            </a:pPr>
            <a:endParaRPr lang="en-US" sz="2200" dirty="0" smtClean="0">
              <a:solidFill>
                <a:srgbClr val="302C24"/>
              </a:solidFill>
            </a:endParaRPr>
          </a:p>
          <a:p>
            <a:pPr>
              <a:lnSpc>
                <a:spcPct val="110000"/>
              </a:lnSpc>
              <a:spcAft>
                <a:spcPts val="600"/>
              </a:spcAft>
            </a:pPr>
            <a:endParaRPr lang="en-US" sz="2400" dirty="0" smtClean="0">
              <a:solidFill>
                <a:srgbClr val="302C24"/>
              </a:solidFill>
            </a:endParaRPr>
          </a:p>
          <a:p>
            <a:pPr>
              <a:lnSpc>
                <a:spcPct val="110000"/>
              </a:lnSpc>
              <a:spcAft>
                <a:spcPts val="600"/>
              </a:spcAft>
            </a:pPr>
            <a:endParaRPr lang="en-US" sz="1800" baseline="30000" dirty="0">
              <a:solidFill>
                <a:srgbClr val="302C24"/>
              </a:solidFill>
            </a:endParaRPr>
          </a:p>
        </p:txBody>
      </p:sp>
      <p:sp>
        <p:nvSpPr>
          <p:cNvPr id="4" name="Slide Number Placeholder 3"/>
          <p:cNvSpPr>
            <a:spLocks noGrp="1"/>
          </p:cNvSpPr>
          <p:nvPr>
            <p:ph type="sldNum" sz="quarter" idx="12"/>
          </p:nvPr>
        </p:nvSpPr>
        <p:spPr/>
        <p:txBody>
          <a:bodyPr/>
          <a:lstStyle/>
          <a:p>
            <a:fld id="{2E755760-801E-B94C-BD4D-729510EB6590}" type="slidenum">
              <a:rPr lang="en-US" smtClean="0">
                <a:solidFill>
                  <a:srgbClr val="FFFFFF"/>
                </a:solidFill>
              </a:rPr>
              <a:pPr/>
              <a:t>9</a:t>
            </a:fld>
            <a:endParaRPr lang="en-US">
              <a:solidFill>
                <a:srgbClr val="FFFFFF"/>
              </a:solidFill>
            </a:endParaRPr>
          </a:p>
        </p:txBody>
      </p:sp>
    </p:spTree>
    <p:extLst>
      <p:ext uri="{BB962C8B-B14F-4D97-AF65-F5344CB8AC3E}">
        <p14:creationId xmlns:p14="http://schemas.microsoft.com/office/powerpoint/2010/main" val="827935278"/>
      </p:ext>
    </p:extLst>
  </p:cSld>
  <p:clrMapOvr>
    <a:masterClrMapping/>
  </p:clrMapOvr>
  <p:timing>
    <p:tnLst>
      <p:par>
        <p:cTn id="1" dur="indefinite" restart="never" nodeType="tmRoot"/>
      </p:par>
    </p:tnLst>
  </p:timing>
</p:sld>
</file>

<file path=ppt/theme/theme1.xml><?xml version="1.0" encoding="utf-8"?>
<a:theme xmlns:a="http://schemas.openxmlformats.org/drawingml/2006/main" name="Blank Presentation">
  <a:themeElements>
    <a:clrScheme name="Custom 3">
      <a:dk1>
        <a:srgbClr val="40404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ヒラギノ角ゴ Pro W3"/>
        <a:cs typeface="ヒラギノ角ゴ Pro W3"/>
      </a:majorFont>
      <a:minorFont>
        <a:latin typeface="Arial"/>
        <a:ea typeface="ヒラギノ角ゴ Pro W3"/>
        <a:cs typeface="ヒラギノ角ゴ Pro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pitchFamily="-110" charset="0"/>
            <a:ea typeface="ヒラギノ角ゴ Pro W3" pitchFamily="-110" charset="-128"/>
            <a:cs typeface="ヒラギノ角ゴ Pro W3" pitchFamily="-11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pitchFamily="-110" charset="0"/>
            <a:ea typeface="ヒラギノ角ゴ Pro W3" pitchFamily="-110" charset="-128"/>
            <a:cs typeface="ヒラギノ角ゴ Pro W3" pitchFamily="-110"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41515</TotalTime>
  <Words>2059</Words>
  <Application>Microsoft Office PowerPoint</Application>
  <PresentationFormat>On-screen Show (4:3)</PresentationFormat>
  <Paragraphs>366</Paragraphs>
  <Slides>36</Slides>
  <Notes>12</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36</vt:i4>
      </vt:variant>
    </vt:vector>
  </HeadingPairs>
  <TitlesOfParts>
    <vt:vector size="39" baseType="lpstr">
      <vt:lpstr>Blank Presentation</vt:lpstr>
      <vt:lpstr>Chart</vt:lpstr>
      <vt:lpstr>Worksheet</vt:lpstr>
      <vt:lpstr>PowerPoint Presentation</vt:lpstr>
      <vt:lpstr>About the Dana Center</vt:lpstr>
      <vt:lpstr>There are serious disconnects HSHigher Ed</vt:lpstr>
      <vt:lpstr>In mathematics, developmental education is even more common</vt:lpstr>
      <vt:lpstr>Long developmental sequences increase attrition</vt:lpstr>
      <vt:lpstr>There are serious disconnects HSHigher Ed</vt:lpstr>
      <vt:lpstr>If high school had demanded more, graduates would have worked harder </vt:lpstr>
      <vt:lpstr>Majority of graduates would have taken  harder courses </vt:lpstr>
      <vt:lpstr>The Dana Center is working on a multi-pronged approach to smooth transition HSHigher Ed</vt:lpstr>
      <vt:lpstr>Audience: Students graduating from high school should be college ready</vt:lpstr>
      <vt:lpstr>The Dana Center is working on a multi-pronged approach to smooth transition HSHigher Ed</vt:lpstr>
      <vt:lpstr>NMP audience: Students directly from high school and not college ready in mathematics</vt:lpstr>
      <vt:lpstr>NMP audience: Students not directly from high school and not college ready in mathematics</vt:lpstr>
      <vt:lpstr>New Mathways Project: Setting the agenda</vt:lpstr>
      <vt:lpstr>The Principles of the NMP Model</vt:lpstr>
      <vt:lpstr>The NMP Courses</vt:lpstr>
      <vt:lpstr>The NMP Courses</vt:lpstr>
      <vt:lpstr>The Dana Center is working on a multi-pronged approach to smooth transition HSHigher Ed</vt:lpstr>
      <vt:lpstr>Audience: Students graduating from high school should be college ready</vt:lpstr>
      <vt:lpstr>Audience: Students graduating from high school with college credit are, de facto, college ready </vt:lpstr>
      <vt:lpstr>Proposed pathways to readiness for college math</vt:lpstr>
      <vt:lpstr>PowerPoint Presentation</vt:lpstr>
      <vt:lpstr>PowerPoint Presentation</vt:lpstr>
      <vt:lpstr>PowerPoint Presentation</vt:lpstr>
      <vt:lpstr>The Dana Center is working on a multi-pronged approach to smooth transition HSHigher Ed</vt:lpstr>
      <vt:lpstr>The Dana Center is working on a multi-pronged approach to smooth transition HSHigher Ed</vt:lpstr>
      <vt:lpstr>Contact Information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The University of Texas at Austin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Charles A. Dana Center</dc:creator>
  <cp:lastModifiedBy>Bill Moore</cp:lastModifiedBy>
  <cp:revision>428</cp:revision>
  <cp:lastPrinted>2013-09-23T13:47:57Z</cp:lastPrinted>
  <dcterms:created xsi:type="dcterms:W3CDTF">2007-09-26T20:11:18Z</dcterms:created>
  <dcterms:modified xsi:type="dcterms:W3CDTF">2013-10-08T00:32:56Z</dcterms:modified>
</cp:coreProperties>
</file>